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pptx" ContentType="application/vnd.openxmlformats-officedocument.presentationml.presentation"/>
  <Override PartName="/ppt/slideLayouts/slideLayout10.xml" ContentType="application/vnd.openxmlformats-officedocument.presentationml.slideLayout+xml"/>
  <Default Extension="vml" ContentType="application/vnd.openxmlformats-officedocument.vmlDrawing"/>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9" autoAdjust="0"/>
    <p:restoredTop sz="86420" autoAdjust="0"/>
  </p:normalViewPr>
  <p:slideViewPr>
    <p:cSldViewPr>
      <p:cViewPr varScale="1">
        <p:scale>
          <a:sx n="64" d="100"/>
          <a:sy n="64" d="100"/>
        </p:scale>
        <p:origin x="-133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1AD6B2-A2C8-4955-AE4C-4CFAAEF1622E}" type="doc">
      <dgm:prSet loTypeId="urn:microsoft.com/office/officeart/2005/8/layout/pyramid4" loCatId="pyramid" qsTypeId="urn:microsoft.com/office/officeart/2005/8/quickstyle/3d3" qsCatId="3D" csTypeId="urn:microsoft.com/office/officeart/2005/8/colors/colorful4" csCatId="colorful" phldr="1"/>
      <dgm:spPr/>
      <dgm:t>
        <a:bodyPr/>
        <a:lstStyle/>
        <a:p>
          <a:pPr rtl="1"/>
          <a:endParaRPr lang="fa-IR"/>
        </a:p>
      </dgm:t>
    </dgm:pt>
    <dgm:pt modelId="{30712A39-0381-45D5-B8F5-F19E5E8094D7}">
      <dgm:prSet phldrT="[Text]" custT="1"/>
      <dgm:spPr/>
      <dgm:t>
        <a:bodyPr/>
        <a:lstStyle/>
        <a:p>
          <a:pPr rtl="1"/>
          <a:r>
            <a:rPr lang="fa-IR" sz="2000" dirty="0" smtClean="0">
              <a:solidFill>
                <a:schemeClr val="tx1"/>
              </a:solidFill>
            </a:rPr>
            <a:t>افزايش شدت تمرينات</a:t>
          </a:r>
          <a:endParaRPr lang="fa-IR" sz="2000" dirty="0">
            <a:solidFill>
              <a:schemeClr val="tx1"/>
            </a:solidFill>
          </a:endParaRPr>
        </a:p>
      </dgm:t>
    </dgm:pt>
    <dgm:pt modelId="{E8D54EAF-401C-459B-8512-A5B9DFFBAE32}" type="parTrans" cxnId="{E2D086C1-5552-46B5-A3E5-CEC7B0559B8C}">
      <dgm:prSet/>
      <dgm:spPr/>
      <dgm:t>
        <a:bodyPr/>
        <a:lstStyle/>
        <a:p>
          <a:pPr rtl="1"/>
          <a:endParaRPr lang="fa-IR"/>
        </a:p>
      </dgm:t>
    </dgm:pt>
    <dgm:pt modelId="{A02611E8-F324-442E-BBEF-E12860E3F5CB}" type="sibTrans" cxnId="{E2D086C1-5552-46B5-A3E5-CEC7B0559B8C}">
      <dgm:prSet/>
      <dgm:spPr/>
      <dgm:t>
        <a:bodyPr/>
        <a:lstStyle/>
        <a:p>
          <a:pPr rtl="1"/>
          <a:endParaRPr lang="fa-IR"/>
        </a:p>
      </dgm:t>
    </dgm:pt>
    <dgm:pt modelId="{DD81CA27-1066-4748-AD88-26CE5C7FE952}">
      <dgm:prSet phldrT="[Text]" custT="1"/>
      <dgm:spPr/>
      <dgm:t>
        <a:bodyPr/>
        <a:lstStyle/>
        <a:p>
          <a:pPr rtl="1"/>
          <a:r>
            <a:rPr lang="fa-IR" sz="2000" dirty="0" smtClean="0">
              <a:solidFill>
                <a:schemeClr val="tx1"/>
              </a:solidFill>
            </a:rPr>
            <a:t>روش هاي نامناسب تمرين</a:t>
          </a:r>
          <a:endParaRPr lang="fa-IR" sz="2000" dirty="0">
            <a:solidFill>
              <a:schemeClr val="tx1"/>
            </a:solidFill>
          </a:endParaRPr>
        </a:p>
      </dgm:t>
    </dgm:pt>
    <dgm:pt modelId="{B4099F84-F80A-40E4-8DCD-E44020254C27}" type="parTrans" cxnId="{2E705C22-91CB-4673-AD7D-E63DC2B74BC5}">
      <dgm:prSet/>
      <dgm:spPr/>
      <dgm:t>
        <a:bodyPr/>
        <a:lstStyle/>
        <a:p>
          <a:pPr rtl="1"/>
          <a:endParaRPr lang="fa-IR"/>
        </a:p>
      </dgm:t>
    </dgm:pt>
    <dgm:pt modelId="{CAE4CB17-1BC1-4272-AA4F-BC8376B4A562}" type="sibTrans" cxnId="{2E705C22-91CB-4673-AD7D-E63DC2B74BC5}">
      <dgm:prSet/>
      <dgm:spPr/>
      <dgm:t>
        <a:bodyPr/>
        <a:lstStyle/>
        <a:p>
          <a:pPr rtl="1"/>
          <a:endParaRPr lang="fa-IR"/>
        </a:p>
      </dgm:t>
    </dgm:pt>
    <dgm:pt modelId="{00D09EAD-E11D-4F08-91A8-8C0DAF0DDEF7}">
      <dgm:prSet phldrT="[Text]" custT="1"/>
      <dgm:spPr/>
      <dgm:t>
        <a:bodyPr/>
        <a:lstStyle/>
        <a:p>
          <a:pPr rtl="1"/>
          <a:r>
            <a:rPr lang="fa-IR" sz="2800" dirty="0" smtClean="0">
              <a:solidFill>
                <a:srgbClr val="FF0000"/>
              </a:solidFill>
            </a:rPr>
            <a:t>عوامل ايجادکننده صدمه:</a:t>
          </a:r>
          <a:endParaRPr lang="fa-IR" sz="2800" dirty="0">
            <a:solidFill>
              <a:srgbClr val="FF0000"/>
            </a:solidFill>
          </a:endParaRPr>
        </a:p>
      </dgm:t>
    </dgm:pt>
    <dgm:pt modelId="{B8DBCF1E-EB4F-4DA0-9718-285BFC6FDDE1}" type="parTrans" cxnId="{86FC9FBA-BF02-4783-9094-4370DDA14983}">
      <dgm:prSet/>
      <dgm:spPr/>
      <dgm:t>
        <a:bodyPr/>
        <a:lstStyle/>
        <a:p>
          <a:pPr rtl="1"/>
          <a:endParaRPr lang="fa-IR"/>
        </a:p>
      </dgm:t>
    </dgm:pt>
    <dgm:pt modelId="{C98C5503-7896-43A8-926C-4ECDED5FE5F6}" type="sibTrans" cxnId="{86FC9FBA-BF02-4783-9094-4370DDA14983}">
      <dgm:prSet/>
      <dgm:spPr/>
      <dgm:t>
        <a:bodyPr/>
        <a:lstStyle/>
        <a:p>
          <a:pPr rtl="1"/>
          <a:endParaRPr lang="fa-IR"/>
        </a:p>
      </dgm:t>
    </dgm:pt>
    <dgm:pt modelId="{AC37CDFD-EFBC-4237-805B-8FF4E93D5C69}">
      <dgm:prSet phldrT="[Text]" custT="1"/>
      <dgm:spPr/>
      <dgm:t>
        <a:bodyPr/>
        <a:lstStyle/>
        <a:p>
          <a:pPr rtl="1"/>
          <a:r>
            <a:rPr lang="fa-IR" sz="2000" dirty="0" smtClean="0">
              <a:solidFill>
                <a:schemeClr val="tx1"/>
              </a:solidFill>
            </a:rPr>
            <a:t>درست گرم نکردن </a:t>
          </a:r>
          <a:endParaRPr lang="fa-IR" sz="2000" dirty="0">
            <a:solidFill>
              <a:schemeClr val="tx1"/>
            </a:solidFill>
          </a:endParaRPr>
        </a:p>
      </dgm:t>
    </dgm:pt>
    <dgm:pt modelId="{308A95FE-6090-434A-833B-B8F18419E61E}" type="parTrans" cxnId="{863F4D40-C8B7-40EC-BF8A-DA01BFE81466}">
      <dgm:prSet/>
      <dgm:spPr/>
      <dgm:t>
        <a:bodyPr/>
        <a:lstStyle/>
        <a:p>
          <a:pPr rtl="1"/>
          <a:endParaRPr lang="fa-IR"/>
        </a:p>
      </dgm:t>
    </dgm:pt>
    <dgm:pt modelId="{498F7754-3A76-4AD2-860A-06F5145F6C2B}" type="sibTrans" cxnId="{863F4D40-C8B7-40EC-BF8A-DA01BFE81466}">
      <dgm:prSet/>
      <dgm:spPr/>
      <dgm:t>
        <a:bodyPr/>
        <a:lstStyle/>
        <a:p>
          <a:pPr rtl="1"/>
          <a:endParaRPr lang="fa-IR"/>
        </a:p>
      </dgm:t>
    </dgm:pt>
    <dgm:pt modelId="{850B8BE3-D3B4-47D4-9ECC-DA66839EC384}" type="pres">
      <dgm:prSet presAssocID="{111AD6B2-A2C8-4955-AE4C-4CFAAEF1622E}" presName="compositeShape" presStyleCnt="0">
        <dgm:presLayoutVars>
          <dgm:chMax val="9"/>
          <dgm:dir/>
          <dgm:resizeHandles val="exact"/>
        </dgm:presLayoutVars>
      </dgm:prSet>
      <dgm:spPr/>
      <dgm:t>
        <a:bodyPr/>
        <a:lstStyle/>
        <a:p>
          <a:pPr rtl="1"/>
          <a:endParaRPr lang="fa-IR"/>
        </a:p>
      </dgm:t>
    </dgm:pt>
    <dgm:pt modelId="{9D285C92-CC1B-42EF-B974-7253BE9DB619}" type="pres">
      <dgm:prSet presAssocID="{111AD6B2-A2C8-4955-AE4C-4CFAAEF1622E}" presName="triangle1" presStyleLbl="node1" presStyleIdx="0" presStyleCnt="4">
        <dgm:presLayoutVars>
          <dgm:bulletEnabled val="1"/>
        </dgm:presLayoutVars>
      </dgm:prSet>
      <dgm:spPr/>
      <dgm:t>
        <a:bodyPr/>
        <a:lstStyle/>
        <a:p>
          <a:pPr rtl="1"/>
          <a:endParaRPr lang="fa-IR"/>
        </a:p>
      </dgm:t>
    </dgm:pt>
    <dgm:pt modelId="{068AF080-C239-4B2D-B3C2-3A0D08C046A9}" type="pres">
      <dgm:prSet presAssocID="{111AD6B2-A2C8-4955-AE4C-4CFAAEF1622E}" presName="triangle2" presStyleLbl="node1" presStyleIdx="1" presStyleCnt="4">
        <dgm:presLayoutVars>
          <dgm:bulletEnabled val="1"/>
        </dgm:presLayoutVars>
      </dgm:prSet>
      <dgm:spPr/>
      <dgm:t>
        <a:bodyPr/>
        <a:lstStyle/>
        <a:p>
          <a:pPr rtl="1"/>
          <a:endParaRPr lang="fa-IR"/>
        </a:p>
      </dgm:t>
    </dgm:pt>
    <dgm:pt modelId="{2D5AB5A2-90B8-462B-87EF-6190666CB3A8}" type="pres">
      <dgm:prSet presAssocID="{111AD6B2-A2C8-4955-AE4C-4CFAAEF1622E}" presName="triangle3" presStyleLbl="node1" presStyleIdx="2" presStyleCnt="4" custLinFactNeighborX="-501" custLinFactNeighborY="0">
        <dgm:presLayoutVars>
          <dgm:bulletEnabled val="1"/>
        </dgm:presLayoutVars>
      </dgm:prSet>
      <dgm:spPr/>
      <dgm:t>
        <a:bodyPr/>
        <a:lstStyle/>
        <a:p>
          <a:pPr rtl="1"/>
          <a:endParaRPr lang="fa-IR"/>
        </a:p>
      </dgm:t>
    </dgm:pt>
    <dgm:pt modelId="{04450406-6556-400A-BF8D-018BEBFFED1C}" type="pres">
      <dgm:prSet presAssocID="{111AD6B2-A2C8-4955-AE4C-4CFAAEF1622E}" presName="triangle4" presStyleLbl="node1" presStyleIdx="3" presStyleCnt="4">
        <dgm:presLayoutVars>
          <dgm:bulletEnabled val="1"/>
        </dgm:presLayoutVars>
      </dgm:prSet>
      <dgm:spPr/>
      <dgm:t>
        <a:bodyPr/>
        <a:lstStyle/>
        <a:p>
          <a:pPr rtl="1"/>
          <a:endParaRPr lang="fa-IR"/>
        </a:p>
      </dgm:t>
    </dgm:pt>
  </dgm:ptLst>
  <dgm:cxnLst>
    <dgm:cxn modelId="{FD085613-999F-4F80-9D03-5EA5A2A884B9}" type="presOf" srcId="{AC37CDFD-EFBC-4237-805B-8FF4E93D5C69}" destId="{04450406-6556-400A-BF8D-018BEBFFED1C}" srcOrd="0" destOrd="0" presId="urn:microsoft.com/office/officeart/2005/8/layout/pyramid4"/>
    <dgm:cxn modelId="{2E705C22-91CB-4673-AD7D-E63DC2B74BC5}" srcId="{111AD6B2-A2C8-4955-AE4C-4CFAAEF1622E}" destId="{DD81CA27-1066-4748-AD88-26CE5C7FE952}" srcOrd="1" destOrd="0" parTransId="{B4099F84-F80A-40E4-8DCD-E44020254C27}" sibTransId="{CAE4CB17-1BC1-4272-AA4F-BC8376B4A562}"/>
    <dgm:cxn modelId="{800286FA-9E69-45DA-9132-B7C9DE0F8E7C}" type="presOf" srcId="{30712A39-0381-45D5-B8F5-F19E5E8094D7}" destId="{9D285C92-CC1B-42EF-B974-7253BE9DB619}" srcOrd="0" destOrd="0" presId="urn:microsoft.com/office/officeart/2005/8/layout/pyramid4"/>
    <dgm:cxn modelId="{D89256AE-6DD7-434F-A715-791CE3CD5790}" type="presOf" srcId="{00D09EAD-E11D-4F08-91A8-8C0DAF0DDEF7}" destId="{2D5AB5A2-90B8-462B-87EF-6190666CB3A8}" srcOrd="0" destOrd="0" presId="urn:microsoft.com/office/officeart/2005/8/layout/pyramid4"/>
    <dgm:cxn modelId="{E2D086C1-5552-46B5-A3E5-CEC7B0559B8C}" srcId="{111AD6B2-A2C8-4955-AE4C-4CFAAEF1622E}" destId="{30712A39-0381-45D5-B8F5-F19E5E8094D7}" srcOrd="0" destOrd="0" parTransId="{E8D54EAF-401C-459B-8512-A5B9DFFBAE32}" sibTransId="{A02611E8-F324-442E-BBEF-E12860E3F5CB}"/>
    <dgm:cxn modelId="{EFDE579F-A097-450D-8B0E-3D185B86B861}" type="presOf" srcId="{111AD6B2-A2C8-4955-AE4C-4CFAAEF1622E}" destId="{850B8BE3-D3B4-47D4-9ECC-DA66839EC384}" srcOrd="0" destOrd="0" presId="urn:microsoft.com/office/officeart/2005/8/layout/pyramid4"/>
    <dgm:cxn modelId="{86FC9FBA-BF02-4783-9094-4370DDA14983}" srcId="{111AD6B2-A2C8-4955-AE4C-4CFAAEF1622E}" destId="{00D09EAD-E11D-4F08-91A8-8C0DAF0DDEF7}" srcOrd="2" destOrd="0" parTransId="{B8DBCF1E-EB4F-4DA0-9718-285BFC6FDDE1}" sibTransId="{C98C5503-7896-43A8-926C-4ECDED5FE5F6}"/>
    <dgm:cxn modelId="{863F4D40-C8B7-40EC-BF8A-DA01BFE81466}" srcId="{111AD6B2-A2C8-4955-AE4C-4CFAAEF1622E}" destId="{AC37CDFD-EFBC-4237-805B-8FF4E93D5C69}" srcOrd="3" destOrd="0" parTransId="{308A95FE-6090-434A-833B-B8F18419E61E}" sibTransId="{498F7754-3A76-4AD2-860A-06F5145F6C2B}"/>
    <dgm:cxn modelId="{DDF038A6-7306-433C-B746-C53C55893769}" type="presOf" srcId="{DD81CA27-1066-4748-AD88-26CE5C7FE952}" destId="{068AF080-C239-4B2D-B3C2-3A0D08C046A9}" srcOrd="0" destOrd="0" presId="urn:microsoft.com/office/officeart/2005/8/layout/pyramid4"/>
    <dgm:cxn modelId="{6E3E30B7-B866-48C8-BD3C-D739AE570475}" type="presParOf" srcId="{850B8BE3-D3B4-47D4-9ECC-DA66839EC384}" destId="{9D285C92-CC1B-42EF-B974-7253BE9DB619}" srcOrd="0" destOrd="0" presId="urn:microsoft.com/office/officeart/2005/8/layout/pyramid4"/>
    <dgm:cxn modelId="{272F6F84-2B7F-4191-A933-5691516BF2A8}" type="presParOf" srcId="{850B8BE3-D3B4-47D4-9ECC-DA66839EC384}" destId="{068AF080-C239-4B2D-B3C2-3A0D08C046A9}" srcOrd="1" destOrd="0" presId="urn:microsoft.com/office/officeart/2005/8/layout/pyramid4"/>
    <dgm:cxn modelId="{66C85F8A-A208-4E01-A6BA-146BB57EEFF1}" type="presParOf" srcId="{850B8BE3-D3B4-47D4-9ECC-DA66839EC384}" destId="{2D5AB5A2-90B8-462B-87EF-6190666CB3A8}" srcOrd="2" destOrd="0" presId="urn:microsoft.com/office/officeart/2005/8/layout/pyramid4"/>
    <dgm:cxn modelId="{85AF47F8-F012-4AB0-ACEC-E5D6DF2FC14E}" type="presParOf" srcId="{850B8BE3-D3B4-47D4-9ECC-DA66839EC384}" destId="{04450406-6556-400A-BF8D-018BEBFFED1C}" srcOrd="3" destOrd="0" presId="urn:microsoft.com/office/officeart/2005/8/layout/pyramid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FD52E5-192D-42F4-9A49-845692DC4D74}" type="doc">
      <dgm:prSet loTypeId="urn:microsoft.com/office/officeart/2005/8/layout/matrix1" loCatId="matrix" qsTypeId="urn:microsoft.com/office/officeart/2005/8/quickstyle/3d3" qsCatId="3D" csTypeId="urn:microsoft.com/office/officeart/2005/8/colors/colorful4" csCatId="colorful" phldr="1"/>
      <dgm:spPr/>
      <dgm:t>
        <a:bodyPr/>
        <a:lstStyle/>
        <a:p>
          <a:pPr rtl="1"/>
          <a:endParaRPr lang="fa-IR"/>
        </a:p>
      </dgm:t>
    </dgm:pt>
    <dgm:pt modelId="{DC9918F7-486D-4327-9B40-7ACF39E220A0}">
      <dgm:prSet phldrT="[Text]" phldr="1"/>
      <dgm:spPr/>
      <dgm:t>
        <a:bodyPr/>
        <a:lstStyle/>
        <a:p>
          <a:pPr rtl="1"/>
          <a:endParaRPr lang="fa-IR" dirty="0"/>
        </a:p>
      </dgm:t>
    </dgm:pt>
    <dgm:pt modelId="{E3E2D20B-EB85-4BE1-AE11-355730961ACA}" type="parTrans" cxnId="{7BDC68EE-7604-4998-A56A-7EF718E6A0FC}">
      <dgm:prSet/>
      <dgm:spPr/>
      <dgm:t>
        <a:bodyPr/>
        <a:lstStyle/>
        <a:p>
          <a:pPr rtl="1"/>
          <a:endParaRPr lang="fa-IR"/>
        </a:p>
      </dgm:t>
    </dgm:pt>
    <dgm:pt modelId="{3FEAA479-C2B6-4AB2-87DF-F66C18C08F6C}" type="sibTrans" cxnId="{7BDC68EE-7604-4998-A56A-7EF718E6A0FC}">
      <dgm:prSet/>
      <dgm:spPr/>
      <dgm:t>
        <a:bodyPr/>
        <a:lstStyle/>
        <a:p>
          <a:pPr rtl="1"/>
          <a:endParaRPr lang="fa-IR"/>
        </a:p>
      </dgm:t>
    </dgm:pt>
    <dgm:pt modelId="{59711AA0-FA1D-48E1-AC21-4D2EEC12537F}">
      <dgm:prSet phldrT="[Text]" custT="1"/>
      <dgm:spPr/>
      <dgm:t>
        <a:bodyPr/>
        <a:lstStyle/>
        <a:p>
          <a:pPr rtl="1"/>
          <a:r>
            <a:rPr lang="fa-IR" sz="2400" dirty="0" smtClean="0">
              <a:solidFill>
                <a:schemeClr val="tx1"/>
              </a:solidFill>
              <a:latin typeface="Arial" pitchFamily="34" charset="0"/>
              <a:cs typeface="Arial" pitchFamily="34" charset="0"/>
            </a:rPr>
            <a:t>قبل از وارد شدن به زمين،برنامه آمادگي جسماني داشته باشيدو قبل از شروع تمرينات جدي ورزشي به مدت چند هفته تمرينات قدرتي و کششي داشته باشيد.</a:t>
          </a:r>
          <a:endParaRPr lang="fa-IR" sz="2400" dirty="0">
            <a:solidFill>
              <a:schemeClr val="tx1"/>
            </a:solidFill>
            <a:latin typeface="Arial" pitchFamily="34" charset="0"/>
            <a:cs typeface="Arial" pitchFamily="34" charset="0"/>
          </a:endParaRPr>
        </a:p>
      </dgm:t>
    </dgm:pt>
    <dgm:pt modelId="{FAA972B4-948F-4294-8C0E-6D4FA5E8710F}" type="parTrans" cxnId="{1A43C78A-CDD9-42A7-ADA8-BD763255370A}">
      <dgm:prSet/>
      <dgm:spPr/>
      <dgm:t>
        <a:bodyPr/>
        <a:lstStyle/>
        <a:p>
          <a:pPr rtl="1"/>
          <a:endParaRPr lang="fa-IR"/>
        </a:p>
      </dgm:t>
    </dgm:pt>
    <dgm:pt modelId="{2DD03590-D06B-42D2-A04B-6DE5915EF4A2}" type="sibTrans" cxnId="{1A43C78A-CDD9-42A7-ADA8-BD763255370A}">
      <dgm:prSet/>
      <dgm:spPr/>
      <dgm:t>
        <a:bodyPr/>
        <a:lstStyle/>
        <a:p>
          <a:pPr rtl="1"/>
          <a:endParaRPr lang="fa-IR"/>
        </a:p>
      </dgm:t>
    </dgm:pt>
    <dgm:pt modelId="{FCAA578C-B177-4329-9D97-9A13DAFDB427}">
      <dgm:prSet phldrT="[Text]" custT="1"/>
      <dgm:spPr/>
      <dgm:t>
        <a:bodyPr/>
        <a:lstStyle/>
        <a:p>
          <a:pPr rtl="1"/>
          <a:r>
            <a:rPr lang="fa-IR" sz="2400" dirty="0" smtClean="0">
              <a:solidFill>
                <a:schemeClr val="tx1"/>
              </a:solidFill>
              <a:latin typeface="Arial" pitchFamily="34" charset="0"/>
              <a:cs typeface="Arial" pitchFamily="34" charset="0"/>
            </a:rPr>
            <a:t>مستقيم از اتومبيل به پشت ميز نرويد.حداکثر 10 الي 15 دقيقه صرف دو ملايم با حرکات کششي قبل از بازي کنيد.</a:t>
          </a:r>
          <a:endParaRPr lang="fa-IR" sz="2400" dirty="0">
            <a:solidFill>
              <a:schemeClr val="tx1"/>
            </a:solidFill>
            <a:latin typeface="Arial" pitchFamily="34" charset="0"/>
            <a:cs typeface="Arial" pitchFamily="34" charset="0"/>
          </a:endParaRPr>
        </a:p>
      </dgm:t>
    </dgm:pt>
    <dgm:pt modelId="{3C99A040-81A8-46B3-80EB-C78F560C1AC1}" type="parTrans" cxnId="{2DC64397-01CE-4F2D-8790-7D35B2668C54}">
      <dgm:prSet/>
      <dgm:spPr/>
      <dgm:t>
        <a:bodyPr/>
        <a:lstStyle/>
        <a:p>
          <a:pPr rtl="1"/>
          <a:endParaRPr lang="fa-IR"/>
        </a:p>
      </dgm:t>
    </dgm:pt>
    <dgm:pt modelId="{5F1EA043-1530-4898-BF4F-C86B373A5B45}" type="sibTrans" cxnId="{2DC64397-01CE-4F2D-8790-7D35B2668C54}">
      <dgm:prSet/>
      <dgm:spPr/>
      <dgm:t>
        <a:bodyPr/>
        <a:lstStyle/>
        <a:p>
          <a:pPr rtl="1"/>
          <a:endParaRPr lang="fa-IR"/>
        </a:p>
      </dgm:t>
    </dgm:pt>
    <dgm:pt modelId="{F17E7E7D-D2B1-4292-A045-42CD7F6881F2}">
      <dgm:prSet phldrT="[Text]" custT="1"/>
      <dgm:spPr/>
      <dgm:t>
        <a:bodyPr/>
        <a:lstStyle/>
        <a:p>
          <a:pPr rtl="1"/>
          <a:r>
            <a:rPr lang="fa-IR" sz="2400" dirty="0" smtClean="0">
              <a:solidFill>
                <a:schemeClr val="tx1"/>
              </a:solidFill>
              <a:latin typeface="Arial" pitchFamily="34" charset="0"/>
              <a:cs typeface="Arial" pitchFamily="34" charset="0"/>
            </a:rPr>
            <a:t>در برخي ضربات احتمال آسيب کمر بيشتر است.سرويس يکي از آنهاست.کوبيدن پا به زمين هنگام سرويس و چرخش ناگهاني کمر منجر به آسيب  مي شود.</a:t>
          </a:r>
          <a:endParaRPr lang="fa-IR" sz="2400" dirty="0">
            <a:solidFill>
              <a:schemeClr val="tx1"/>
            </a:solidFill>
            <a:latin typeface="Arial" pitchFamily="34" charset="0"/>
            <a:cs typeface="Arial" pitchFamily="34" charset="0"/>
          </a:endParaRPr>
        </a:p>
      </dgm:t>
    </dgm:pt>
    <dgm:pt modelId="{27AD668D-34BB-4D68-9EB3-B6AD4E13553B}" type="parTrans" cxnId="{D85ED2EB-641D-410D-B562-711B47E6933C}">
      <dgm:prSet/>
      <dgm:spPr/>
      <dgm:t>
        <a:bodyPr/>
        <a:lstStyle/>
        <a:p>
          <a:pPr rtl="1"/>
          <a:endParaRPr lang="fa-IR"/>
        </a:p>
      </dgm:t>
    </dgm:pt>
    <dgm:pt modelId="{97C99DE9-481D-4A23-8D10-44FDAE7A6D11}" type="sibTrans" cxnId="{D85ED2EB-641D-410D-B562-711B47E6933C}">
      <dgm:prSet/>
      <dgm:spPr/>
      <dgm:t>
        <a:bodyPr/>
        <a:lstStyle/>
        <a:p>
          <a:pPr rtl="1"/>
          <a:endParaRPr lang="fa-IR"/>
        </a:p>
      </dgm:t>
    </dgm:pt>
    <dgm:pt modelId="{E2FB4970-81D7-4CA4-893A-961011655CA0}">
      <dgm:prSet phldrT="[Text]" custT="1"/>
      <dgm:spPr/>
      <dgm:t>
        <a:bodyPr/>
        <a:lstStyle/>
        <a:p>
          <a:pPr rtl="1"/>
          <a:r>
            <a:rPr lang="fa-IR" sz="2400" dirty="0" smtClean="0">
              <a:solidFill>
                <a:schemeClr val="tx1"/>
              </a:solidFill>
              <a:latin typeface="Arial" pitchFamily="34" charset="0"/>
              <a:cs typeface="Arial" pitchFamily="34" charset="0"/>
            </a:rPr>
            <a:t>اگر کمرتان ضعف دارد در حالت کاملا صاف نايستيد.زانوها را خم کنيد و براي دريافت توپ به سمت آن گام برداريد.</a:t>
          </a:r>
          <a:endParaRPr lang="fa-IR" sz="2400" dirty="0">
            <a:solidFill>
              <a:schemeClr val="tx1"/>
            </a:solidFill>
            <a:latin typeface="Arial" pitchFamily="34" charset="0"/>
            <a:cs typeface="Arial" pitchFamily="34" charset="0"/>
          </a:endParaRPr>
        </a:p>
      </dgm:t>
    </dgm:pt>
    <dgm:pt modelId="{5025C6C1-4160-435B-9CD4-B6F6589AC2C9}" type="parTrans" cxnId="{A348765F-CAD2-4B10-81D1-AF6D5E24EABC}">
      <dgm:prSet/>
      <dgm:spPr/>
      <dgm:t>
        <a:bodyPr/>
        <a:lstStyle/>
        <a:p>
          <a:pPr rtl="1"/>
          <a:endParaRPr lang="fa-IR"/>
        </a:p>
      </dgm:t>
    </dgm:pt>
    <dgm:pt modelId="{9D178AFC-D257-4EA8-9393-E83D27111594}" type="sibTrans" cxnId="{A348765F-CAD2-4B10-81D1-AF6D5E24EABC}">
      <dgm:prSet/>
      <dgm:spPr/>
      <dgm:t>
        <a:bodyPr/>
        <a:lstStyle/>
        <a:p>
          <a:pPr rtl="1"/>
          <a:endParaRPr lang="fa-IR"/>
        </a:p>
      </dgm:t>
    </dgm:pt>
    <dgm:pt modelId="{C56F9CBE-94DE-48D3-B032-EC93FA91E993}" type="pres">
      <dgm:prSet presAssocID="{85FD52E5-192D-42F4-9A49-845692DC4D74}" presName="diagram" presStyleCnt="0">
        <dgm:presLayoutVars>
          <dgm:chMax val="1"/>
          <dgm:dir/>
          <dgm:animLvl val="ctr"/>
          <dgm:resizeHandles val="exact"/>
        </dgm:presLayoutVars>
      </dgm:prSet>
      <dgm:spPr/>
      <dgm:t>
        <a:bodyPr/>
        <a:lstStyle/>
        <a:p>
          <a:pPr rtl="1"/>
          <a:endParaRPr lang="fa-IR"/>
        </a:p>
      </dgm:t>
    </dgm:pt>
    <dgm:pt modelId="{6F86982C-EFE1-4A2D-8E83-995EB72D074E}" type="pres">
      <dgm:prSet presAssocID="{85FD52E5-192D-42F4-9A49-845692DC4D74}" presName="matrix" presStyleCnt="0"/>
      <dgm:spPr/>
    </dgm:pt>
    <dgm:pt modelId="{A000BD92-E4E4-4E5D-A2C3-7236DA8E3AEA}" type="pres">
      <dgm:prSet presAssocID="{85FD52E5-192D-42F4-9A49-845692DC4D74}" presName="tile1" presStyleLbl="node1" presStyleIdx="0" presStyleCnt="4"/>
      <dgm:spPr/>
      <dgm:t>
        <a:bodyPr/>
        <a:lstStyle/>
        <a:p>
          <a:pPr rtl="1"/>
          <a:endParaRPr lang="fa-IR"/>
        </a:p>
      </dgm:t>
    </dgm:pt>
    <dgm:pt modelId="{17B981EE-7457-455C-A255-7A2B9BEF8578}" type="pres">
      <dgm:prSet presAssocID="{85FD52E5-192D-42F4-9A49-845692DC4D74}" presName="tile1text" presStyleLbl="node1" presStyleIdx="0" presStyleCnt="4">
        <dgm:presLayoutVars>
          <dgm:chMax val="0"/>
          <dgm:chPref val="0"/>
          <dgm:bulletEnabled val="1"/>
        </dgm:presLayoutVars>
      </dgm:prSet>
      <dgm:spPr/>
      <dgm:t>
        <a:bodyPr/>
        <a:lstStyle/>
        <a:p>
          <a:pPr rtl="1"/>
          <a:endParaRPr lang="fa-IR"/>
        </a:p>
      </dgm:t>
    </dgm:pt>
    <dgm:pt modelId="{1A8A76E1-8F9E-4686-9170-30671F444CF5}" type="pres">
      <dgm:prSet presAssocID="{85FD52E5-192D-42F4-9A49-845692DC4D74}" presName="tile2" presStyleLbl="node1" presStyleIdx="1" presStyleCnt="4" custLinFactNeighborX="0" custLinFactNeighborY="-290"/>
      <dgm:spPr/>
      <dgm:t>
        <a:bodyPr/>
        <a:lstStyle/>
        <a:p>
          <a:pPr rtl="1"/>
          <a:endParaRPr lang="fa-IR"/>
        </a:p>
      </dgm:t>
    </dgm:pt>
    <dgm:pt modelId="{991DE374-4017-4403-9836-8A917891510D}" type="pres">
      <dgm:prSet presAssocID="{85FD52E5-192D-42F4-9A49-845692DC4D74}" presName="tile2text" presStyleLbl="node1" presStyleIdx="1" presStyleCnt="4">
        <dgm:presLayoutVars>
          <dgm:chMax val="0"/>
          <dgm:chPref val="0"/>
          <dgm:bulletEnabled val="1"/>
        </dgm:presLayoutVars>
      </dgm:prSet>
      <dgm:spPr/>
      <dgm:t>
        <a:bodyPr/>
        <a:lstStyle/>
        <a:p>
          <a:pPr rtl="1"/>
          <a:endParaRPr lang="fa-IR"/>
        </a:p>
      </dgm:t>
    </dgm:pt>
    <dgm:pt modelId="{737157D8-4439-4303-B4E6-717EF1AB64B2}" type="pres">
      <dgm:prSet presAssocID="{85FD52E5-192D-42F4-9A49-845692DC4D74}" presName="tile3" presStyleLbl="node1" presStyleIdx="2" presStyleCnt="4"/>
      <dgm:spPr/>
      <dgm:t>
        <a:bodyPr/>
        <a:lstStyle/>
        <a:p>
          <a:pPr rtl="1"/>
          <a:endParaRPr lang="fa-IR"/>
        </a:p>
      </dgm:t>
    </dgm:pt>
    <dgm:pt modelId="{31DBF284-1DE0-4CD8-92B0-ADC17E479195}" type="pres">
      <dgm:prSet presAssocID="{85FD52E5-192D-42F4-9A49-845692DC4D74}" presName="tile3text" presStyleLbl="node1" presStyleIdx="2" presStyleCnt="4">
        <dgm:presLayoutVars>
          <dgm:chMax val="0"/>
          <dgm:chPref val="0"/>
          <dgm:bulletEnabled val="1"/>
        </dgm:presLayoutVars>
      </dgm:prSet>
      <dgm:spPr/>
      <dgm:t>
        <a:bodyPr/>
        <a:lstStyle/>
        <a:p>
          <a:pPr rtl="1"/>
          <a:endParaRPr lang="fa-IR"/>
        </a:p>
      </dgm:t>
    </dgm:pt>
    <dgm:pt modelId="{8CEEF507-61A5-4F8C-A35F-E4DD714DBF35}" type="pres">
      <dgm:prSet presAssocID="{85FD52E5-192D-42F4-9A49-845692DC4D74}" presName="tile4" presStyleLbl="node1" presStyleIdx="3" presStyleCnt="4"/>
      <dgm:spPr/>
      <dgm:t>
        <a:bodyPr/>
        <a:lstStyle/>
        <a:p>
          <a:pPr rtl="1"/>
          <a:endParaRPr lang="fa-IR"/>
        </a:p>
      </dgm:t>
    </dgm:pt>
    <dgm:pt modelId="{D2D9F857-35A8-4FDE-B0E8-1B4904EBFF41}" type="pres">
      <dgm:prSet presAssocID="{85FD52E5-192D-42F4-9A49-845692DC4D74}" presName="tile4text" presStyleLbl="node1" presStyleIdx="3" presStyleCnt="4">
        <dgm:presLayoutVars>
          <dgm:chMax val="0"/>
          <dgm:chPref val="0"/>
          <dgm:bulletEnabled val="1"/>
        </dgm:presLayoutVars>
      </dgm:prSet>
      <dgm:spPr/>
      <dgm:t>
        <a:bodyPr/>
        <a:lstStyle/>
        <a:p>
          <a:pPr rtl="1"/>
          <a:endParaRPr lang="fa-IR"/>
        </a:p>
      </dgm:t>
    </dgm:pt>
    <dgm:pt modelId="{41BB27FB-0557-44F8-92F2-C65DF2EA527F}" type="pres">
      <dgm:prSet presAssocID="{85FD52E5-192D-42F4-9A49-845692DC4D74}" presName="centerTile" presStyleLbl="fgShp" presStyleIdx="0" presStyleCnt="1">
        <dgm:presLayoutVars>
          <dgm:chMax val="0"/>
          <dgm:chPref val="0"/>
        </dgm:presLayoutVars>
      </dgm:prSet>
      <dgm:spPr/>
      <dgm:t>
        <a:bodyPr/>
        <a:lstStyle/>
        <a:p>
          <a:pPr rtl="1"/>
          <a:endParaRPr lang="fa-IR"/>
        </a:p>
      </dgm:t>
    </dgm:pt>
  </dgm:ptLst>
  <dgm:cxnLst>
    <dgm:cxn modelId="{A348765F-CAD2-4B10-81D1-AF6D5E24EABC}" srcId="{DC9918F7-486D-4327-9B40-7ACF39E220A0}" destId="{E2FB4970-81D7-4CA4-893A-961011655CA0}" srcOrd="3" destOrd="0" parTransId="{5025C6C1-4160-435B-9CD4-B6F6589AC2C9}" sibTransId="{9D178AFC-D257-4EA8-9393-E83D27111594}"/>
    <dgm:cxn modelId="{8A236043-DA4C-4337-9896-13BD7270923D}" type="presOf" srcId="{F17E7E7D-D2B1-4292-A045-42CD7F6881F2}" destId="{737157D8-4439-4303-B4E6-717EF1AB64B2}" srcOrd="0" destOrd="0" presId="urn:microsoft.com/office/officeart/2005/8/layout/matrix1"/>
    <dgm:cxn modelId="{355149E1-6360-40C3-A806-6F3A3BF0AB86}" type="presOf" srcId="{DC9918F7-486D-4327-9B40-7ACF39E220A0}" destId="{41BB27FB-0557-44F8-92F2-C65DF2EA527F}" srcOrd="0" destOrd="0" presId="urn:microsoft.com/office/officeart/2005/8/layout/matrix1"/>
    <dgm:cxn modelId="{D4B62422-D213-41B9-ADD0-9DC7191C309C}" type="presOf" srcId="{59711AA0-FA1D-48E1-AC21-4D2EEC12537F}" destId="{A000BD92-E4E4-4E5D-A2C3-7236DA8E3AEA}" srcOrd="0" destOrd="0" presId="urn:microsoft.com/office/officeart/2005/8/layout/matrix1"/>
    <dgm:cxn modelId="{E8C8FBB9-149E-456E-BBCE-6EA58D56314D}" type="presOf" srcId="{E2FB4970-81D7-4CA4-893A-961011655CA0}" destId="{8CEEF507-61A5-4F8C-A35F-E4DD714DBF35}" srcOrd="0" destOrd="0" presId="urn:microsoft.com/office/officeart/2005/8/layout/matrix1"/>
    <dgm:cxn modelId="{7BDC68EE-7604-4998-A56A-7EF718E6A0FC}" srcId="{85FD52E5-192D-42F4-9A49-845692DC4D74}" destId="{DC9918F7-486D-4327-9B40-7ACF39E220A0}" srcOrd="0" destOrd="0" parTransId="{E3E2D20B-EB85-4BE1-AE11-355730961ACA}" sibTransId="{3FEAA479-C2B6-4AB2-87DF-F66C18C08F6C}"/>
    <dgm:cxn modelId="{A920E861-E183-463D-B69F-D76418DA0932}" type="presOf" srcId="{FCAA578C-B177-4329-9D97-9A13DAFDB427}" destId="{1A8A76E1-8F9E-4686-9170-30671F444CF5}" srcOrd="0" destOrd="0" presId="urn:microsoft.com/office/officeart/2005/8/layout/matrix1"/>
    <dgm:cxn modelId="{99B08667-BF10-42AD-BEE2-8F31E3A99E8E}" type="presOf" srcId="{E2FB4970-81D7-4CA4-893A-961011655CA0}" destId="{D2D9F857-35A8-4FDE-B0E8-1B4904EBFF41}" srcOrd="1" destOrd="0" presId="urn:microsoft.com/office/officeart/2005/8/layout/matrix1"/>
    <dgm:cxn modelId="{E101C7FE-FE8A-454B-8AA6-036E399FD866}" type="presOf" srcId="{F17E7E7D-D2B1-4292-A045-42CD7F6881F2}" destId="{31DBF284-1DE0-4CD8-92B0-ADC17E479195}" srcOrd="1" destOrd="0" presId="urn:microsoft.com/office/officeart/2005/8/layout/matrix1"/>
    <dgm:cxn modelId="{2DC64397-01CE-4F2D-8790-7D35B2668C54}" srcId="{DC9918F7-486D-4327-9B40-7ACF39E220A0}" destId="{FCAA578C-B177-4329-9D97-9A13DAFDB427}" srcOrd="1" destOrd="0" parTransId="{3C99A040-81A8-46B3-80EB-C78F560C1AC1}" sibTransId="{5F1EA043-1530-4898-BF4F-C86B373A5B45}"/>
    <dgm:cxn modelId="{C988DF4D-E83A-4D2B-B15A-79FAB1B15B87}" type="presOf" srcId="{85FD52E5-192D-42F4-9A49-845692DC4D74}" destId="{C56F9CBE-94DE-48D3-B032-EC93FA91E993}" srcOrd="0" destOrd="0" presId="urn:microsoft.com/office/officeart/2005/8/layout/matrix1"/>
    <dgm:cxn modelId="{1A43C78A-CDD9-42A7-ADA8-BD763255370A}" srcId="{DC9918F7-486D-4327-9B40-7ACF39E220A0}" destId="{59711AA0-FA1D-48E1-AC21-4D2EEC12537F}" srcOrd="0" destOrd="0" parTransId="{FAA972B4-948F-4294-8C0E-6D4FA5E8710F}" sibTransId="{2DD03590-D06B-42D2-A04B-6DE5915EF4A2}"/>
    <dgm:cxn modelId="{3D4059DC-6D5F-4BAB-9B3D-8181A9F676B8}" type="presOf" srcId="{59711AA0-FA1D-48E1-AC21-4D2EEC12537F}" destId="{17B981EE-7457-455C-A255-7A2B9BEF8578}" srcOrd="1" destOrd="0" presId="urn:microsoft.com/office/officeart/2005/8/layout/matrix1"/>
    <dgm:cxn modelId="{D85ED2EB-641D-410D-B562-711B47E6933C}" srcId="{DC9918F7-486D-4327-9B40-7ACF39E220A0}" destId="{F17E7E7D-D2B1-4292-A045-42CD7F6881F2}" srcOrd="2" destOrd="0" parTransId="{27AD668D-34BB-4D68-9EB3-B6AD4E13553B}" sibTransId="{97C99DE9-481D-4A23-8D10-44FDAE7A6D11}"/>
    <dgm:cxn modelId="{8BC9ADDC-61F3-4B4E-AF43-5079A97CDC40}" type="presOf" srcId="{FCAA578C-B177-4329-9D97-9A13DAFDB427}" destId="{991DE374-4017-4403-9836-8A917891510D}" srcOrd="1" destOrd="0" presId="urn:microsoft.com/office/officeart/2005/8/layout/matrix1"/>
    <dgm:cxn modelId="{D6B205EC-6C6F-457E-9A2F-45F59EF13F3E}" type="presParOf" srcId="{C56F9CBE-94DE-48D3-B032-EC93FA91E993}" destId="{6F86982C-EFE1-4A2D-8E83-995EB72D074E}" srcOrd="0" destOrd="0" presId="urn:microsoft.com/office/officeart/2005/8/layout/matrix1"/>
    <dgm:cxn modelId="{E038A84D-79EA-4DD5-A814-9801AA7EAD06}" type="presParOf" srcId="{6F86982C-EFE1-4A2D-8E83-995EB72D074E}" destId="{A000BD92-E4E4-4E5D-A2C3-7236DA8E3AEA}" srcOrd="0" destOrd="0" presId="urn:microsoft.com/office/officeart/2005/8/layout/matrix1"/>
    <dgm:cxn modelId="{646645E8-00EF-411B-A8F2-E06CEB5C6F36}" type="presParOf" srcId="{6F86982C-EFE1-4A2D-8E83-995EB72D074E}" destId="{17B981EE-7457-455C-A255-7A2B9BEF8578}" srcOrd="1" destOrd="0" presId="urn:microsoft.com/office/officeart/2005/8/layout/matrix1"/>
    <dgm:cxn modelId="{29042895-9348-493F-839E-E92828FA58BF}" type="presParOf" srcId="{6F86982C-EFE1-4A2D-8E83-995EB72D074E}" destId="{1A8A76E1-8F9E-4686-9170-30671F444CF5}" srcOrd="2" destOrd="0" presId="urn:microsoft.com/office/officeart/2005/8/layout/matrix1"/>
    <dgm:cxn modelId="{04C3A664-BA49-461F-89A2-F17DA3587097}" type="presParOf" srcId="{6F86982C-EFE1-4A2D-8E83-995EB72D074E}" destId="{991DE374-4017-4403-9836-8A917891510D}" srcOrd="3" destOrd="0" presId="urn:microsoft.com/office/officeart/2005/8/layout/matrix1"/>
    <dgm:cxn modelId="{DD29770A-6C7D-490D-8732-FDDF43397D43}" type="presParOf" srcId="{6F86982C-EFE1-4A2D-8E83-995EB72D074E}" destId="{737157D8-4439-4303-B4E6-717EF1AB64B2}" srcOrd="4" destOrd="0" presId="urn:microsoft.com/office/officeart/2005/8/layout/matrix1"/>
    <dgm:cxn modelId="{8FC68C31-E4E0-447C-BFCD-08D44126DF02}" type="presParOf" srcId="{6F86982C-EFE1-4A2D-8E83-995EB72D074E}" destId="{31DBF284-1DE0-4CD8-92B0-ADC17E479195}" srcOrd="5" destOrd="0" presId="urn:microsoft.com/office/officeart/2005/8/layout/matrix1"/>
    <dgm:cxn modelId="{6B63845D-FDD3-4D68-BB0E-3D7582BCE066}" type="presParOf" srcId="{6F86982C-EFE1-4A2D-8E83-995EB72D074E}" destId="{8CEEF507-61A5-4F8C-A35F-E4DD714DBF35}" srcOrd="6" destOrd="0" presId="urn:microsoft.com/office/officeart/2005/8/layout/matrix1"/>
    <dgm:cxn modelId="{9A48E124-9D34-4F9C-A0B8-373BE202AA60}" type="presParOf" srcId="{6F86982C-EFE1-4A2D-8E83-995EB72D074E}" destId="{D2D9F857-35A8-4FDE-B0E8-1B4904EBFF41}" srcOrd="7" destOrd="0" presId="urn:microsoft.com/office/officeart/2005/8/layout/matrix1"/>
    <dgm:cxn modelId="{90679926-A891-4EB2-9BDD-3D08A5DCC181}" type="presParOf" srcId="{C56F9CBE-94DE-48D3-B032-EC93FA91E993}" destId="{41BB27FB-0557-44F8-92F2-C65DF2EA527F}" srcOrd="1" destOrd="0" presId="urn:microsoft.com/office/officeart/2005/8/layout/matrix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285C92-CC1B-42EF-B974-7253BE9DB619}">
      <dsp:nvSpPr>
        <dsp:cNvPr id="0" name=""/>
        <dsp:cNvSpPr/>
      </dsp:nvSpPr>
      <dsp:spPr>
        <a:xfrm>
          <a:off x="2771780" y="0"/>
          <a:ext cx="2857519" cy="2857519"/>
        </a:xfrm>
        <a:prstGeom prst="triangle">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dirty="0" smtClean="0">
              <a:solidFill>
                <a:schemeClr val="tx1"/>
              </a:solidFill>
            </a:rPr>
            <a:t>افزايش شدت تمرينات</a:t>
          </a:r>
          <a:endParaRPr lang="fa-IR" sz="2000" kern="1200" dirty="0">
            <a:solidFill>
              <a:schemeClr val="tx1"/>
            </a:solidFill>
          </a:endParaRPr>
        </a:p>
      </dsp:txBody>
      <dsp:txXfrm>
        <a:off x="2771780" y="0"/>
        <a:ext cx="2857519" cy="2857519"/>
      </dsp:txXfrm>
    </dsp:sp>
    <dsp:sp modelId="{068AF080-C239-4B2D-B3C2-3A0D08C046A9}">
      <dsp:nvSpPr>
        <dsp:cNvPr id="0" name=""/>
        <dsp:cNvSpPr/>
      </dsp:nvSpPr>
      <dsp:spPr>
        <a:xfrm>
          <a:off x="1343020" y="2857519"/>
          <a:ext cx="2857519" cy="2857519"/>
        </a:xfrm>
        <a:prstGeom prst="triangle">
          <a:avLst/>
        </a:prstGeom>
        <a:solidFill>
          <a:schemeClr val="accent4">
            <a:hueOff val="-1173315"/>
            <a:satOff val="-12043"/>
            <a:lumOff val="5033"/>
            <a:alphaOff val="0"/>
          </a:schemeClr>
        </a:solidFill>
        <a:ln>
          <a:noFill/>
        </a:ln>
        <a:effectLst>
          <a:outerShdw blurRad="57150" dist="38100" dir="5400000" algn="ctr" rotWithShape="0">
            <a:schemeClr val="accent4">
              <a:hueOff val="-1173315"/>
              <a:satOff val="-12043"/>
              <a:lumOff val="5033"/>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dirty="0" smtClean="0">
              <a:solidFill>
                <a:schemeClr val="tx1"/>
              </a:solidFill>
            </a:rPr>
            <a:t>روش هاي نامناسب تمرين</a:t>
          </a:r>
          <a:endParaRPr lang="fa-IR" sz="2000" kern="1200" dirty="0">
            <a:solidFill>
              <a:schemeClr val="tx1"/>
            </a:solidFill>
          </a:endParaRPr>
        </a:p>
      </dsp:txBody>
      <dsp:txXfrm>
        <a:off x="1343020" y="2857519"/>
        <a:ext cx="2857519" cy="2857519"/>
      </dsp:txXfrm>
    </dsp:sp>
    <dsp:sp modelId="{2D5AB5A2-90B8-462B-87EF-6190666CB3A8}">
      <dsp:nvSpPr>
        <dsp:cNvPr id="0" name=""/>
        <dsp:cNvSpPr/>
      </dsp:nvSpPr>
      <dsp:spPr>
        <a:xfrm rot="10800000">
          <a:off x="2757463" y="2857519"/>
          <a:ext cx="2857519" cy="2857519"/>
        </a:xfrm>
        <a:prstGeom prst="triangle">
          <a:avLst/>
        </a:prstGeom>
        <a:solidFill>
          <a:schemeClr val="accent4">
            <a:hueOff val="-2346630"/>
            <a:satOff val="-24086"/>
            <a:lumOff val="10066"/>
            <a:alphaOff val="0"/>
          </a:schemeClr>
        </a:solidFill>
        <a:ln>
          <a:noFill/>
        </a:ln>
        <a:effectLst>
          <a:outerShdw blurRad="57150" dist="38100" dir="5400000" algn="ctr" rotWithShape="0">
            <a:schemeClr val="accent4">
              <a:hueOff val="-2346630"/>
              <a:satOff val="-24086"/>
              <a:lumOff val="10066"/>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kern="1200" dirty="0" smtClean="0">
              <a:solidFill>
                <a:srgbClr val="FF0000"/>
              </a:solidFill>
            </a:rPr>
            <a:t>عوامل ايجادکننده صدمه:</a:t>
          </a:r>
          <a:endParaRPr lang="fa-IR" sz="2800" kern="1200" dirty="0">
            <a:solidFill>
              <a:srgbClr val="FF0000"/>
            </a:solidFill>
          </a:endParaRPr>
        </a:p>
      </dsp:txBody>
      <dsp:txXfrm rot="10800000">
        <a:off x="2757463" y="2857519"/>
        <a:ext cx="2857519" cy="2857519"/>
      </dsp:txXfrm>
    </dsp:sp>
    <dsp:sp modelId="{04450406-6556-400A-BF8D-018BEBFFED1C}">
      <dsp:nvSpPr>
        <dsp:cNvPr id="0" name=""/>
        <dsp:cNvSpPr/>
      </dsp:nvSpPr>
      <dsp:spPr>
        <a:xfrm>
          <a:off x="4200540" y="2857519"/>
          <a:ext cx="2857519" cy="2857519"/>
        </a:xfrm>
        <a:prstGeom prst="triangle">
          <a:avLst/>
        </a:prstGeom>
        <a:solidFill>
          <a:schemeClr val="accent4">
            <a:hueOff val="-3519944"/>
            <a:satOff val="-36129"/>
            <a:lumOff val="15099"/>
            <a:alphaOff val="0"/>
          </a:schemeClr>
        </a:solidFill>
        <a:ln>
          <a:noFill/>
        </a:ln>
        <a:effectLst>
          <a:outerShdw blurRad="57150" dist="38100" dir="5400000" algn="ctr" rotWithShape="0">
            <a:schemeClr val="accent4">
              <a:hueOff val="-3519944"/>
              <a:satOff val="-36129"/>
              <a:lumOff val="15099"/>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dirty="0" smtClean="0">
              <a:solidFill>
                <a:schemeClr val="tx1"/>
              </a:solidFill>
            </a:rPr>
            <a:t>درست گرم نکردن </a:t>
          </a:r>
          <a:endParaRPr lang="fa-IR" sz="2000" kern="1200" dirty="0">
            <a:solidFill>
              <a:schemeClr val="tx1"/>
            </a:solidFill>
          </a:endParaRPr>
        </a:p>
      </dsp:txBody>
      <dsp:txXfrm>
        <a:off x="4200540" y="2857519"/>
        <a:ext cx="2857519" cy="285751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00BD92-E4E4-4E5D-A2C3-7236DA8E3AEA}">
      <dsp:nvSpPr>
        <dsp:cNvPr id="0" name=""/>
        <dsp:cNvSpPr/>
      </dsp:nvSpPr>
      <dsp:spPr>
        <a:xfrm rot="16200000">
          <a:off x="960040" y="-960040"/>
          <a:ext cx="2194718" cy="4114800"/>
        </a:xfrm>
        <a:prstGeom prst="round1Rect">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fa-IR" sz="2400" kern="1200" dirty="0" smtClean="0">
              <a:solidFill>
                <a:schemeClr val="tx1"/>
              </a:solidFill>
              <a:latin typeface="Arial" pitchFamily="34" charset="0"/>
              <a:cs typeface="Arial" pitchFamily="34" charset="0"/>
            </a:rPr>
            <a:t>قبل از وارد شدن به زمين،برنامه آمادگي جسماني داشته باشيدو قبل از شروع تمرينات جدي ورزشي به مدت چند هفته تمرينات قدرتي و کششي داشته باشيد.</a:t>
          </a:r>
          <a:endParaRPr lang="fa-IR" sz="2400" kern="1200" dirty="0">
            <a:solidFill>
              <a:schemeClr val="tx1"/>
            </a:solidFill>
            <a:latin typeface="Arial" pitchFamily="34" charset="0"/>
            <a:cs typeface="Arial" pitchFamily="34" charset="0"/>
          </a:endParaRPr>
        </a:p>
      </dsp:txBody>
      <dsp:txXfrm rot="16200000">
        <a:off x="1234380" y="-1234380"/>
        <a:ext cx="1646038" cy="4114800"/>
      </dsp:txXfrm>
    </dsp:sp>
    <dsp:sp modelId="{1A8A76E1-8F9E-4686-9170-30671F444CF5}">
      <dsp:nvSpPr>
        <dsp:cNvPr id="0" name=""/>
        <dsp:cNvSpPr/>
      </dsp:nvSpPr>
      <dsp:spPr>
        <a:xfrm>
          <a:off x="4114800" y="0"/>
          <a:ext cx="4114800" cy="2194718"/>
        </a:xfrm>
        <a:prstGeom prst="round1Rect">
          <a:avLst/>
        </a:prstGeom>
        <a:solidFill>
          <a:schemeClr val="accent4">
            <a:hueOff val="-1173315"/>
            <a:satOff val="-12043"/>
            <a:lumOff val="5033"/>
            <a:alphaOff val="0"/>
          </a:schemeClr>
        </a:solidFill>
        <a:ln>
          <a:noFill/>
        </a:ln>
        <a:effectLst>
          <a:outerShdw blurRad="57150" dist="38100" dir="5400000" algn="ctr" rotWithShape="0">
            <a:schemeClr val="accent4">
              <a:hueOff val="-1173315"/>
              <a:satOff val="-12043"/>
              <a:lumOff val="5033"/>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fa-IR" sz="2400" kern="1200" dirty="0" smtClean="0">
              <a:solidFill>
                <a:schemeClr val="tx1"/>
              </a:solidFill>
              <a:latin typeface="Arial" pitchFamily="34" charset="0"/>
              <a:cs typeface="Arial" pitchFamily="34" charset="0"/>
            </a:rPr>
            <a:t>مستقيم از اتومبيل به پشت ميز نرويد.حداکثر 10 الي 15 دقيقه صرف دو ملايم با حرکات کششي قبل از بازي کنيد.</a:t>
          </a:r>
          <a:endParaRPr lang="fa-IR" sz="2400" kern="1200" dirty="0">
            <a:solidFill>
              <a:schemeClr val="tx1"/>
            </a:solidFill>
            <a:latin typeface="Arial" pitchFamily="34" charset="0"/>
            <a:cs typeface="Arial" pitchFamily="34" charset="0"/>
          </a:endParaRPr>
        </a:p>
      </dsp:txBody>
      <dsp:txXfrm>
        <a:off x="4114800" y="0"/>
        <a:ext cx="4114800" cy="1646038"/>
      </dsp:txXfrm>
    </dsp:sp>
    <dsp:sp modelId="{737157D8-4439-4303-B4E6-717EF1AB64B2}">
      <dsp:nvSpPr>
        <dsp:cNvPr id="0" name=""/>
        <dsp:cNvSpPr/>
      </dsp:nvSpPr>
      <dsp:spPr>
        <a:xfrm rot="10800000">
          <a:off x="0" y="2194718"/>
          <a:ext cx="4114800" cy="2194718"/>
        </a:xfrm>
        <a:prstGeom prst="round1Rect">
          <a:avLst/>
        </a:prstGeom>
        <a:solidFill>
          <a:schemeClr val="accent4">
            <a:hueOff val="-2346630"/>
            <a:satOff val="-24086"/>
            <a:lumOff val="10066"/>
            <a:alphaOff val="0"/>
          </a:schemeClr>
        </a:solidFill>
        <a:ln>
          <a:noFill/>
        </a:ln>
        <a:effectLst>
          <a:outerShdw blurRad="57150" dist="38100" dir="5400000" algn="ctr" rotWithShape="0">
            <a:schemeClr val="accent4">
              <a:hueOff val="-2346630"/>
              <a:satOff val="-24086"/>
              <a:lumOff val="10066"/>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fa-IR" sz="2400" kern="1200" dirty="0" smtClean="0">
              <a:solidFill>
                <a:schemeClr val="tx1"/>
              </a:solidFill>
              <a:latin typeface="Arial" pitchFamily="34" charset="0"/>
              <a:cs typeface="Arial" pitchFamily="34" charset="0"/>
            </a:rPr>
            <a:t>در برخي ضربات احتمال آسيب کمر بيشتر است.سرويس يکي از آنهاست.کوبيدن پا به زمين هنگام سرويس و چرخش ناگهاني کمر منجر به آسيب  مي شود.</a:t>
          </a:r>
          <a:endParaRPr lang="fa-IR" sz="2400" kern="1200" dirty="0">
            <a:solidFill>
              <a:schemeClr val="tx1"/>
            </a:solidFill>
            <a:latin typeface="Arial" pitchFamily="34" charset="0"/>
            <a:cs typeface="Arial" pitchFamily="34" charset="0"/>
          </a:endParaRPr>
        </a:p>
      </dsp:txBody>
      <dsp:txXfrm rot="10800000">
        <a:off x="0" y="2743398"/>
        <a:ext cx="4114800" cy="1646038"/>
      </dsp:txXfrm>
    </dsp:sp>
    <dsp:sp modelId="{8CEEF507-61A5-4F8C-A35F-E4DD714DBF35}">
      <dsp:nvSpPr>
        <dsp:cNvPr id="0" name=""/>
        <dsp:cNvSpPr/>
      </dsp:nvSpPr>
      <dsp:spPr>
        <a:xfrm rot="5400000">
          <a:off x="5074840" y="1234677"/>
          <a:ext cx="2194718" cy="4114800"/>
        </a:xfrm>
        <a:prstGeom prst="round1Rect">
          <a:avLst/>
        </a:prstGeom>
        <a:solidFill>
          <a:schemeClr val="accent4">
            <a:hueOff val="-3519944"/>
            <a:satOff val="-36129"/>
            <a:lumOff val="15099"/>
            <a:alphaOff val="0"/>
          </a:schemeClr>
        </a:solidFill>
        <a:ln>
          <a:noFill/>
        </a:ln>
        <a:effectLst>
          <a:outerShdw blurRad="57150" dist="38100" dir="5400000" algn="ctr" rotWithShape="0">
            <a:schemeClr val="accent4">
              <a:hueOff val="-3519944"/>
              <a:satOff val="-36129"/>
              <a:lumOff val="15099"/>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fa-IR" sz="2400" kern="1200" dirty="0" smtClean="0">
              <a:solidFill>
                <a:schemeClr val="tx1"/>
              </a:solidFill>
              <a:latin typeface="Arial" pitchFamily="34" charset="0"/>
              <a:cs typeface="Arial" pitchFamily="34" charset="0"/>
            </a:rPr>
            <a:t>اگر کمرتان ضعف دارد در حالت کاملا صاف نايستيد.زانوها را خم کنيد و براي دريافت توپ به سمت آن گام برداريد.</a:t>
          </a:r>
          <a:endParaRPr lang="fa-IR" sz="2400" kern="1200" dirty="0">
            <a:solidFill>
              <a:schemeClr val="tx1"/>
            </a:solidFill>
            <a:latin typeface="Arial" pitchFamily="34" charset="0"/>
            <a:cs typeface="Arial" pitchFamily="34" charset="0"/>
          </a:endParaRPr>
        </a:p>
      </dsp:txBody>
      <dsp:txXfrm rot="5400000">
        <a:off x="5349180" y="1509017"/>
        <a:ext cx="1646038" cy="4114800"/>
      </dsp:txXfrm>
    </dsp:sp>
    <dsp:sp modelId="{41BB27FB-0557-44F8-92F2-C65DF2EA527F}">
      <dsp:nvSpPr>
        <dsp:cNvPr id="0" name=""/>
        <dsp:cNvSpPr/>
      </dsp:nvSpPr>
      <dsp:spPr>
        <a:xfrm>
          <a:off x="2880359" y="1646038"/>
          <a:ext cx="2468880" cy="1097359"/>
        </a:xfrm>
        <a:prstGeom prst="roundRect">
          <a:avLst/>
        </a:prstGeom>
        <a:solidFill>
          <a:schemeClr val="accent4">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rtl="1">
            <a:lnSpc>
              <a:spcPct val="90000"/>
            </a:lnSpc>
            <a:spcBef>
              <a:spcPct val="0"/>
            </a:spcBef>
            <a:spcAft>
              <a:spcPct val="35000"/>
            </a:spcAft>
          </a:pPr>
          <a:endParaRPr lang="fa-IR" sz="4500" kern="1200" dirty="0"/>
        </a:p>
      </dsp:txBody>
      <dsp:txXfrm>
        <a:off x="2880359" y="1646038"/>
        <a:ext cx="2468880" cy="1097359"/>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a:defRPr sz="1200"/>
            </a:lvl1pPr>
          </a:lstStyle>
          <a:p>
            <a:fld id="{32D7B06A-1E6E-4663-A8F4-6EAF1A8F86A6}" type="datetimeFigureOut">
              <a:rPr lang="fa-IR" smtClean="0"/>
              <a:pPr/>
              <a:t>1432/11/25</a:t>
            </a:fld>
            <a:endParaRPr lang="fa-IR"/>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66750" y="4714875"/>
            <a:ext cx="5335588" cy="4467225"/>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a:defRPr sz="1200"/>
            </a:lvl1pPr>
          </a:lstStyle>
          <a:p>
            <a:fld id="{09F52329-AF7A-4F93-8750-A2C1281CD4F0}"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smtClean="0"/>
              <a:t>تحقیق کلاس</a:t>
            </a:r>
            <a:r>
              <a:rPr lang="fa-IR" baseline="0" smtClean="0"/>
              <a:t> مربیگری درجه یک</a:t>
            </a:r>
            <a:endParaRPr lang="en-US"/>
          </a:p>
        </p:txBody>
      </p:sp>
      <p:sp>
        <p:nvSpPr>
          <p:cNvPr id="4" name="Slide Number Placeholder 3"/>
          <p:cNvSpPr>
            <a:spLocks noGrp="1"/>
          </p:cNvSpPr>
          <p:nvPr>
            <p:ph type="sldNum" sz="quarter" idx="10"/>
          </p:nvPr>
        </p:nvSpPr>
        <p:spPr/>
        <p:txBody>
          <a:bodyPr/>
          <a:lstStyle/>
          <a:p>
            <a:fld id="{09F52329-AF7A-4F93-8750-A2C1281CD4F0}" type="slidenum">
              <a:rPr lang="fa-IR" smtClean="0"/>
              <a:pPr/>
              <a:t>1</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package" Target="../embeddings/Microsoft_Office_PowerPoint_Presentation1.pptx"/><Relationship Id="rId2" Type="http://schemas.openxmlformats.org/officeDocument/2006/relationships/slideMaster" Target="../slideMasters/slideMaster1.xml"/><Relationship Id="rId1" Type="http://schemas.openxmlformats.org/officeDocument/2006/relationships/vmlDrawing" Target="../drawings/vmlDrawing1.v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2E4888D-28CD-483E-BFC0-F564BEF72B19}" type="datetime1">
              <a:rPr lang="en-US" smtClean="0"/>
              <a:pPr/>
              <a:t>10/22/2011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D555CDA-C7DC-4C9D-A8EA-539504A2A97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BD8D00-3814-4DF4-98A2-B6A5F80E279A}" type="datetime1">
              <a:rPr lang="en-US" smtClean="0"/>
              <a:pPr/>
              <a:t>10/22/2011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55CDA-C7DC-4C9D-A8EA-539504A2A97F}" type="slidenum">
              <a:rPr lang="en-US" smtClean="0"/>
              <a:pPr/>
              <a:t>‹#›</a:t>
            </a:fld>
            <a:endParaRPr lang="en-US"/>
          </a:p>
        </p:txBody>
      </p:sp>
    </p:spTree>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7DB397-F27E-423E-A2B2-8FD32C84E23D}" type="datetime1">
              <a:rPr lang="en-US" smtClean="0"/>
              <a:pPr/>
              <a:t>10/22/2011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55CDA-C7DC-4C9D-A8EA-539504A2A97F}" type="slidenum">
              <a:rPr lang="en-US" smtClean="0"/>
              <a:pPr/>
              <a:t>‹#›</a:t>
            </a:fld>
            <a:endParaRPr lang="en-US"/>
          </a:p>
        </p:txBody>
      </p:sp>
    </p:spTree>
  </p:cSld>
  <p:clrMapOvr>
    <a:masterClrMapping/>
  </p:clrMapOvr>
  <p:transition>
    <p:wheel spokes="8"/>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180E9ABA-56F7-4CED-B2A8-0B7DD163EBA3}" type="datetime1">
              <a:rPr lang="en-US" smtClean="0"/>
              <a:pPr/>
              <a:t>10/22/2011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555CDA-C7DC-4C9D-A8EA-539504A2A97F}" type="slidenum">
              <a:rPr lang="en-US" smtClean="0"/>
              <a:pPr/>
              <a:t>‹#›</a:t>
            </a:fld>
            <a:endParaRPr lang="en-US"/>
          </a:p>
        </p:txBody>
      </p:sp>
      <p:graphicFrame>
        <p:nvGraphicFramePr>
          <p:cNvPr id="1026" name="Object 2"/>
          <p:cNvGraphicFramePr>
            <a:graphicFrameLocks noChangeAspect="1"/>
          </p:cNvGraphicFramePr>
          <p:nvPr/>
        </p:nvGraphicFramePr>
        <p:xfrm>
          <a:off x="1357290" y="785794"/>
          <a:ext cx="6190594" cy="5143536"/>
        </p:xfrm>
        <a:graphic>
          <a:graphicData uri="http://schemas.openxmlformats.org/presentationml/2006/ole">
            <p:oleObj spid="_x0000_s1026" name="Presentation" r:id="rId3" imgW="4568804" imgH="3425985" progId="PowerPoint.Show.12">
              <p:embed/>
            </p:oleObj>
          </a:graphicData>
        </a:graphic>
      </p:graphicFrame>
    </p:spTree>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D1739E4-1EB6-4403-8FA3-B5EB95745957}" type="datetime1">
              <a:rPr lang="en-US" smtClean="0"/>
              <a:pPr/>
              <a:t>10/22/2011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55CDA-C7DC-4C9D-A8EA-539504A2A97F}" type="slidenum">
              <a:rPr lang="en-US" smtClean="0"/>
              <a:pPr/>
              <a:t>‹#›</a:t>
            </a:fld>
            <a:endParaRPr lang="en-US"/>
          </a:p>
        </p:txBody>
      </p:sp>
    </p:spTree>
  </p:cSld>
  <p:clrMapOvr>
    <a:masterClrMapping/>
  </p:clrMapOvr>
  <p:transition>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4A38024-CF79-4E82-879A-8C5517A14B8C}" type="datetime1">
              <a:rPr lang="en-US" smtClean="0"/>
              <a:pPr/>
              <a:t>10/22/2011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55CDA-C7DC-4C9D-A8EA-539504A2A97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4981357-BDBA-4EC6-8D35-CBFF7639C415}" type="datetime1">
              <a:rPr lang="en-US" smtClean="0"/>
              <a:pPr/>
              <a:t>10/22/2011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555CDA-C7DC-4C9D-A8EA-539504A2A97F}" type="slidenum">
              <a:rPr lang="en-US" smtClean="0"/>
              <a:pPr/>
              <a:t>‹#›</a:t>
            </a:fld>
            <a:endParaRPr lang="en-US"/>
          </a:p>
        </p:txBody>
      </p:sp>
    </p:spTree>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F314CE6-32D2-4F70-B236-74D3FCAD293B}" type="datetime1">
              <a:rPr lang="en-US" smtClean="0"/>
              <a:pPr/>
              <a:t>10/22/2011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555CDA-C7DC-4C9D-A8EA-539504A2A97F}" type="slidenum">
              <a:rPr lang="en-US" smtClean="0"/>
              <a:pPr/>
              <a:t>‹#›</a:t>
            </a:fld>
            <a:endParaRPr lang="en-US"/>
          </a:p>
        </p:txBody>
      </p:sp>
    </p:spTree>
  </p:cSld>
  <p:clrMapOvr>
    <a:masterClrMapping/>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C222AA4-C7DB-42B0-BAA8-3A03A116D3D7}" type="datetime1">
              <a:rPr lang="en-US" smtClean="0"/>
              <a:pPr/>
              <a:t>10/22/2011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555CDA-C7DC-4C9D-A8EA-539504A2A97F}" type="slidenum">
              <a:rPr lang="en-US" smtClean="0"/>
              <a:pPr/>
              <a:t>‹#›</a:t>
            </a:fld>
            <a:endParaRPr lang="en-US"/>
          </a:p>
        </p:txBody>
      </p:sp>
    </p:spTree>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BBEC27-09A0-4B1F-A8B5-CB2F93DB99C6}" type="datetime1">
              <a:rPr lang="en-US" smtClean="0"/>
              <a:pPr/>
              <a:t>10/22/2011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555CDA-C7DC-4C9D-A8EA-539504A2A97F}" type="slidenum">
              <a:rPr lang="en-US" smtClean="0"/>
              <a:pPr/>
              <a:t>‹#›</a:t>
            </a:fld>
            <a:endParaRPr lang="en-US"/>
          </a:p>
        </p:txBody>
      </p:sp>
    </p:spTree>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93CC6A3-6C0F-40EA-844F-521424B6F9A8}" type="datetime1">
              <a:rPr lang="en-US" smtClean="0"/>
              <a:pPr/>
              <a:t>10/22/2011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555CDA-C7DC-4C9D-A8EA-539504A2A97F}" type="slidenum">
              <a:rPr lang="en-US" smtClean="0"/>
              <a:pPr/>
              <a:t>‹#›</a:t>
            </a:fld>
            <a:endParaRPr lang="en-US"/>
          </a:p>
        </p:txBody>
      </p:sp>
    </p:spTree>
  </p:cSld>
  <p:clrMapOvr>
    <a:masterClrMapping/>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61FB043-9508-4276-A55E-EB2563BCE35C}" type="datetime1">
              <a:rPr lang="en-US" smtClean="0"/>
              <a:pPr/>
              <a:t>10/22/2011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D555CDA-C7DC-4C9D-A8EA-539504A2A97F}"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bright="47000" contrast="-40000"/>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80E9ABA-56F7-4CED-B2A8-0B7DD163EBA3}" type="datetime1">
              <a:rPr lang="en-US" smtClean="0"/>
              <a:pPr/>
              <a:t>10/22/2011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D555CDA-C7DC-4C9D-A8EA-539504A2A97F}"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wheel spokes="8"/>
  </p:transition>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microsoft.com/office/2007/relationships/diagramDrawing" Target="../diagrams/drawing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4290"/>
            <a:ext cx="7851648" cy="2986110"/>
          </a:xfrm>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Documents and Settings\user\Desktop\بسم الله\158.jpg"/>
          <p:cNvPicPr>
            <a:picLocks noChangeAspect="1" noChangeArrowheads="1"/>
          </p:cNvPicPr>
          <p:nvPr/>
        </p:nvPicPr>
        <p:blipFill>
          <a:blip r:embed="rId4" cstate="print"/>
          <a:srcRect/>
          <a:stretch>
            <a:fillRect/>
          </a:stretch>
        </p:blipFill>
        <p:spPr bwMode="auto">
          <a:xfrm>
            <a:off x="1071538" y="214290"/>
            <a:ext cx="7358114" cy="571504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 name="Slide Number Placeholder 4"/>
          <p:cNvSpPr>
            <a:spLocks noGrp="1"/>
          </p:cNvSpPr>
          <p:nvPr>
            <p:ph type="sldNum" sz="quarter" idx="12"/>
          </p:nvPr>
        </p:nvSpPr>
        <p:spPr/>
        <p:txBody>
          <a:bodyPr/>
          <a:lstStyle/>
          <a:p>
            <a:fld id="{3D555CDA-C7DC-4C9D-A8EA-539504A2A97F}" type="slidenum">
              <a:rPr lang="en-US" smtClean="0"/>
              <a:pPr/>
              <a:t>1</a:t>
            </a:fld>
            <a:endParaRPr lang="en-US"/>
          </a:p>
        </p:txBody>
      </p:sp>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آسيب مفصل زانو:</a:t>
            </a:r>
            <a:endParaRPr lang="fa-IR" dirty="0"/>
          </a:p>
        </p:txBody>
      </p:sp>
      <p:sp>
        <p:nvSpPr>
          <p:cNvPr id="3" name="Content Placeholder 2"/>
          <p:cNvSpPr>
            <a:spLocks noGrp="1"/>
          </p:cNvSpPr>
          <p:nvPr>
            <p:ph idx="1"/>
          </p:nvPr>
        </p:nvSpPr>
        <p:spPr/>
        <p:txBody>
          <a:bodyPr/>
          <a:lstStyle/>
          <a:p>
            <a:pPr algn="r">
              <a:buNone/>
            </a:pPr>
            <a:r>
              <a:rPr lang="fa-IR" dirty="0" smtClean="0">
                <a:latin typeface="Arial" pitchFamily="34" charset="0"/>
                <a:cs typeface="Arial" pitchFamily="34" charset="0"/>
              </a:rPr>
              <a:t>در تنيس روي ميز، حرکات گوناگون، تغيير جهت ، چرخش بدن و توقف ناگهاني بسيار رايج است که منجر به آسيب زانو مي شود.اغلب صدمات زانو ناشي از تنيس روي ميز نيازي به جراحي ندارندو مي توان صدمات را از طريق حرکت پاي صحيح، پيش گيري کرد.اگر زانو در حين بازي درد گرفت، بازي را متوقف کرده ،يخ بگذاريد، کمپرس کنيد و زانو را در محل بلند قرار دهيد.</a:t>
            </a:r>
          </a:p>
        </p:txBody>
      </p:sp>
      <p:sp>
        <p:nvSpPr>
          <p:cNvPr id="4" name="Slide Number Placeholder 3"/>
          <p:cNvSpPr>
            <a:spLocks noGrp="1"/>
          </p:cNvSpPr>
          <p:nvPr>
            <p:ph type="sldNum" sz="quarter" idx="12"/>
          </p:nvPr>
        </p:nvSpPr>
        <p:spPr/>
        <p:txBody>
          <a:bodyPr/>
          <a:lstStyle/>
          <a:p>
            <a:fld id="{3D555CDA-C7DC-4C9D-A8EA-539504A2A97F}" type="slidenum">
              <a:rPr lang="en-US" smtClean="0"/>
              <a:pPr/>
              <a:t>10</a:t>
            </a:fld>
            <a:endParaRPr lang="en-US"/>
          </a:p>
        </p:txBody>
      </p:sp>
      <p:pic>
        <p:nvPicPr>
          <p:cNvPr id="5" name="Picture 4" descr="genhealthart41pic12.gif"/>
          <p:cNvPicPr>
            <a:picLocks noChangeAspect="1"/>
          </p:cNvPicPr>
          <p:nvPr/>
        </p:nvPicPr>
        <p:blipFill>
          <a:blip r:embed="rId2" cstate="print"/>
          <a:stretch>
            <a:fillRect/>
          </a:stretch>
        </p:blipFill>
        <p:spPr>
          <a:xfrm>
            <a:off x="3143240" y="4500570"/>
            <a:ext cx="2714644" cy="1933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آسيب مچ پا:</a:t>
            </a:r>
            <a:endParaRPr lang="fa-IR" dirty="0"/>
          </a:p>
        </p:txBody>
      </p:sp>
      <p:sp>
        <p:nvSpPr>
          <p:cNvPr id="3" name="Content Placeholder 2"/>
          <p:cNvSpPr>
            <a:spLocks noGrp="1"/>
          </p:cNvSpPr>
          <p:nvPr>
            <p:ph idx="1"/>
          </p:nvPr>
        </p:nvSpPr>
        <p:spPr/>
        <p:txBody>
          <a:bodyPr/>
          <a:lstStyle/>
          <a:p>
            <a:pPr algn="r">
              <a:buNone/>
            </a:pPr>
            <a:r>
              <a:rPr lang="fa-IR" dirty="0" smtClean="0">
                <a:latin typeface="Arial" pitchFamily="34" charset="0"/>
                <a:cs typeface="Arial" pitchFamily="34" charset="0"/>
              </a:rPr>
              <a:t>بازيکن به سرعت به سمت توپ مي رود؛توپ را زده و ناگهان ترمز ميکند؛ سپس به سرعت تغييرمکان مي دهد.يک چرخش غلط باعث درد مچ پا مي شود و چنانچه پا،زانو و مچ در يک راستا نباشند،مچ پا قطعا دچار آسيب مي شود.اغلب آسيب ها متوجه کنار يا بيرون مچ پا هستند.معمول ترين مداوا استراحت، يخ ، کمپرس و قرار دادن زانو در جاي بلند است.صدمه درجه يک به دو الي سه هفته ،صدمه درجه دو به يک الي دوماه،و صدمه درجه سه به سه الي شش ماه استراحت نياز دارد.بازيکني که زودتر از موعد مقرر به زمين برگردد،دچارتورم تاندون دردناک مي شودو ورم مي تواند ناشي از پارگي هاي ريز تاندون باشد.</a:t>
            </a:r>
            <a:endParaRPr lang="fa-IR"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D555CDA-C7DC-4C9D-A8EA-539504A2A97F}" type="slidenum">
              <a:rPr lang="en-US" smtClean="0"/>
              <a:pPr/>
              <a:t>11</a:t>
            </a:fld>
            <a:endParaRPr lang="en-US"/>
          </a:p>
        </p:txBody>
      </p:sp>
      <p:pic>
        <p:nvPicPr>
          <p:cNvPr id="5" name="Picture 4" descr="th_120f8a5d8f.jpg"/>
          <p:cNvPicPr>
            <a:picLocks noChangeAspect="1"/>
          </p:cNvPicPr>
          <p:nvPr/>
        </p:nvPicPr>
        <p:blipFill>
          <a:blip r:embed="rId2" cstate="print"/>
          <a:stretch>
            <a:fillRect/>
          </a:stretch>
        </p:blipFill>
        <p:spPr>
          <a:xfrm>
            <a:off x="3714744" y="5715016"/>
            <a:ext cx="1428750" cy="942975"/>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down)">
                                      <p:cBhvr>
                                        <p:cTn id="16" dur="580">
                                          <p:stCondLst>
                                            <p:cond delay="0"/>
                                          </p:stCondLst>
                                        </p:cTn>
                                        <p:tgtEl>
                                          <p:spTgt spid="3">
                                            <p:txEl>
                                              <p:pRg st="0" end="0"/>
                                            </p:txEl>
                                          </p:spTgt>
                                        </p:tgtEl>
                                      </p:cBhvr>
                                    </p:animEffect>
                                    <p:anim calcmode="lin" valueType="num">
                                      <p:cBhvr>
                                        <p:cTn id="17"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2" dur="26">
                                          <p:stCondLst>
                                            <p:cond delay="650"/>
                                          </p:stCondLst>
                                        </p:cTn>
                                        <p:tgtEl>
                                          <p:spTgt spid="3">
                                            <p:txEl>
                                              <p:pRg st="0" end="0"/>
                                            </p:txEl>
                                          </p:spTgt>
                                        </p:tgtEl>
                                      </p:cBhvr>
                                      <p:to x="100000" y="60000"/>
                                    </p:animScale>
                                    <p:animScale>
                                      <p:cBhvr>
                                        <p:cTn id="23" dur="166" decel="50000">
                                          <p:stCondLst>
                                            <p:cond delay="676"/>
                                          </p:stCondLst>
                                        </p:cTn>
                                        <p:tgtEl>
                                          <p:spTgt spid="3">
                                            <p:txEl>
                                              <p:pRg st="0" end="0"/>
                                            </p:txEl>
                                          </p:spTgt>
                                        </p:tgtEl>
                                      </p:cBhvr>
                                      <p:to x="100000" y="100000"/>
                                    </p:animScale>
                                    <p:animScale>
                                      <p:cBhvr>
                                        <p:cTn id="24" dur="26">
                                          <p:stCondLst>
                                            <p:cond delay="1312"/>
                                          </p:stCondLst>
                                        </p:cTn>
                                        <p:tgtEl>
                                          <p:spTgt spid="3">
                                            <p:txEl>
                                              <p:pRg st="0" end="0"/>
                                            </p:txEl>
                                          </p:spTgt>
                                        </p:tgtEl>
                                      </p:cBhvr>
                                      <p:to x="100000" y="80000"/>
                                    </p:animScale>
                                    <p:animScale>
                                      <p:cBhvr>
                                        <p:cTn id="25" dur="166" decel="50000">
                                          <p:stCondLst>
                                            <p:cond delay="1338"/>
                                          </p:stCondLst>
                                        </p:cTn>
                                        <p:tgtEl>
                                          <p:spTgt spid="3">
                                            <p:txEl>
                                              <p:pRg st="0" end="0"/>
                                            </p:txEl>
                                          </p:spTgt>
                                        </p:tgtEl>
                                      </p:cBhvr>
                                      <p:to x="100000" y="100000"/>
                                    </p:animScale>
                                    <p:animScale>
                                      <p:cBhvr>
                                        <p:cTn id="26" dur="26">
                                          <p:stCondLst>
                                            <p:cond delay="1642"/>
                                          </p:stCondLst>
                                        </p:cTn>
                                        <p:tgtEl>
                                          <p:spTgt spid="3">
                                            <p:txEl>
                                              <p:pRg st="0" end="0"/>
                                            </p:txEl>
                                          </p:spTgt>
                                        </p:tgtEl>
                                      </p:cBhvr>
                                      <p:to x="100000" y="90000"/>
                                    </p:animScale>
                                    <p:animScale>
                                      <p:cBhvr>
                                        <p:cTn id="27" dur="166" decel="50000">
                                          <p:stCondLst>
                                            <p:cond delay="1668"/>
                                          </p:stCondLst>
                                        </p:cTn>
                                        <p:tgtEl>
                                          <p:spTgt spid="3">
                                            <p:txEl>
                                              <p:pRg st="0" end="0"/>
                                            </p:txEl>
                                          </p:spTgt>
                                        </p:tgtEl>
                                      </p:cBhvr>
                                      <p:to x="100000" y="100000"/>
                                    </p:animScale>
                                    <p:animScale>
                                      <p:cBhvr>
                                        <p:cTn id="28" dur="26">
                                          <p:stCondLst>
                                            <p:cond delay="1808"/>
                                          </p:stCondLst>
                                        </p:cTn>
                                        <p:tgtEl>
                                          <p:spTgt spid="3">
                                            <p:txEl>
                                              <p:pRg st="0" end="0"/>
                                            </p:txEl>
                                          </p:spTgt>
                                        </p:tgtEl>
                                      </p:cBhvr>
                                      <p:to x="100000" y="95000"/>
                                    </p:animScale>
                                    <p:animScale>
                                      <p:cBhvr>
                                        <p:cTn id="29"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اسپرين مچ در تنيس روي ميز:</a:t>
            </a:r>
            <a:endParaRPr lang="fa-IR" dirty="0"/>
          </a:p>
        </p:txBody>
      </p:sp>
      <p:sp>
        <p:nvSpPr>
          <p:cNvPr id="3" name="Content Placeholder 2"/>
          <p:cNvSpPr>
            <a:spLocks noGrp="1"/>
          </p:cNvSpPr>
          <p:nvPr>
            <p:ph idx="1"/>
          </p:nvPr>
        </p:nvSpPr>
        <p:spPr/>
        <p:txBody>
          <a:bodyPr/>
          <a:lstStyle/>
          <a:p>
            <a:pPr algn="r">
              <a:buNone/>
            </a:pPr>
            <a:r>
              <a:rPr lang="fa-IR" dirty="0" smtClean="0">
                <a:latin typeface="Arial" pitchFamily="34" charset="0"/>
                <a:cs typeface="Arial" pitchFamily="34" charset="0"/>
              </a:rPr>
              <a:t>خم شدن يا پيچيدگي مچ در ضربات کات، لوپ و تک باعث وارد آمدن صدمه به بافت هاي نرم و حمايت کننده ي آن از جمله ليگامنت هاي خلفي و قدامي مي شود که حاوي رگ هاي اصلي غذا دهنده سلول هاي استخواني مچ دست مي باشند.در نتيجه اين اسپرين مکرر ممکن است منجر به قطع جريان خون و تغذيه استخوان هاي مچ گردد.درمان در مورد اين اسپرين درجه 1 و 2استفاده از سرما و و فشار حداقل تا24ساعت مي باشدو بعد از آن مي توان به تدريج بر ميزان درمان به وسيله حرارت افزود.ضمن آن که تمرينات قدرتي جهت تقويت عضلات نيز مفيد است.</a:t>
            </a:r>
            <a:endParaRPr lang="fa-IR"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D555CDA-C7DC-4C9D-A8EA-539504A2A97F}" type="slidenum">
              <a:rPr lang="en-US" smtClean="0"/>
              <a:pPr/>
              <a:t>12</a:t>
            </a:fld>
            <a:endParaRPr lang="en-US"/>
          </a:p>
        </p:txBody>
      </p:sp>
      <p:pic>
        <p:nvPicPr>
          <p:cNvPr id="7" name="Picture 6" descr="806979149187245230711401921659385113549.jpg"/>
          <p:cNvPicPr>
            <a:picLocks noChangeAspect="1"/>
          </p:cNvPicPr>
          <p:nvPr/>
        </p:nvPicPr>
        <p:blipFill>
          <a:blip r:embed="rId2" cstate="print"/>
          <a:stretch>
            <a:fillRect/>
          </a:stretch>
        </p:blipFill>
        <p:spPr>
          <a:xfrm>
            <a:off x="4286248" y="5143512"/>
            <a:ext cx="1733550" cy="13573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descr="stop-wrist-pain.jpg"/>
          <p:cNvPicPr>
            <a:picLocks noChangeAspect="1"/>
          </p:cNvPicPr>
          <p:nvPr/>
        </p:nvPicPr>
        <p:blipFill>
          <a:blip r:embed="rId3" cstate="print"/>
          <a:stretch>
            <a:fillRect/>
          </a:stretch>
        </p:blipFill>
        <p:spPr>
          <a:xfrm>
            <a:off x="7143768" y="0"/>
            <a:ext cx="1571604" cy="18573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http://www.mytennis4u.com/edu/hurtin/wrist1.jpg"/>
          <p:cNvPicPr/>
          <p:nvPr/>
        </p:nvPicPr>
        <p:blipFill>
          <a:blip r:embed="rId4" cstate="print"/>
          <a:srcRect/>
          <a:stretch>
            <a:fillRect/>
          </a:stretch>
        </p:blipFill>
        <p:spPr bwMode="auto">
          <a:xfrm>
            <a:off x="357158" y="5143512"/>
            <a:ext cx="1466850" cy="1428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descr="http://www.mytennis4u.com/edu/hurtin/wrist2.jpg"/>
          <p:cNvPicPr/>
          <p:nvPr/>
        </p:nvPicPr>
        <p:blipFill>
          <a:blip r:embed="rId5" cstate="print"/>
          <a:srcRect/>
          <a:stretch>
            <a:fillRect/>
          </a:stretch>
        </p:blipFill>
        <p:spPr bwMode="auto">
          <a:xfrm>
            <a:off x="1928794" y="5143512"/>
            <a:ext cx="2238375" cy="14287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در رفتگي بند انگشتان در تنيس روي ميز:</a:t>
            </a:r>
            <a:endParaRPr lang="fa-IR" dirty="0"/>
          </a:p>
        </p:txBody>
      </p:sp>
      <p:sp>
        <p:nvSpPr>
          <p:cNvPr id="3" name="Content Placeholder 2"/>
          <p:cNvSpPr>
            <a:spLocks noGrp="1"/>
          </p:cNvSpPr>
          <p:nvPr>
            <p:ph idx="1"/>
          </p:nvPr>
        </p:nvSpPr>
        <p:spPr/>
        <p:txBody>
          <a:bodyPr/>
          <a:lstStyle/>
          <a:p>
            <a:pPr algn="r">
              <a:buNone/>
            </a:pPr>
            <a:r>
              <a:rPr lang="fa-IR" dirty="0" smtClean="0">
                <a:latin typeface="Arial" pitchFamily="34" charset="0"/>
                <a:cs typeface="Arial" pitchFamily="34" charset="0"/>
              </a:rPr>
              <a:t>ضربه شديد وارده توسط توپ در ضربات تک و لوپ(درهنگام بلوکه کردن) بر سر انگشتان ممکن است منجر به در رفتگي بند انگشتان شود.در رفتگي بند انگشتان با خونريزي داخلي و پارگي بافت هاي حمايت کننده و کپسول مفصلي همراه خواهد بود.ضمنا شکستگي جزيي يا پارگي تاندون و يا پارگي عضله خم کننده و بازکننده در مفصل دررفته و يا اطراف آن ممکن است وجود داشته باشد.براي بهبود کامل مفصل دررفته مدت 3هفته انگشت صدمه ديده بايد بي حرکت نگه داشته شود.اگر اين مدت کوتاه تر شود،ممکن است دست در موضع بافت ليفي زيادي تشکيل گرديده و منجر به تغيير شکل هميشگي انگشت صدمه ديده شود.</a:t>
            </a:r>
            <a:endParaRPr lang="fa-IR"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D555CDA-C7DC-4C9D-A8EA-539504A2A97F}" type="slidenum">
              <a:rPr lang="en-US" smtClean="0"/>
              <a:pPr/>
              <a:t>13</a:t>
            </a:fld>
            <a:endParaRPr lang="en-US"/>
          </a:p>
        </p:txBody>
      </p:sp>
      <p:pic>
        <p:nvPicPr>
          <p:cNvPr id="5" name="Picture 4" descr="t1.jpg"/>
          <p:cNvPicPr>
            <a:picLocks noChangeAspect="1"/>
          </p:cNvPicPr>
          <p:nvPr/>
        </p:nvPicPr>
        <p:blipFill>
          <a:blip r:embed="rId2" cstate="print"/>
          <a:stretch>
            <a:fillRect/>
          </a:stretch>
        </p:blipFill>
        <p:spPr>
          <a:xfrm>
            <a:off x="2357422" y="5643579"/>
            <a:ext cx="4024324" cy="1214421"/>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dirty="0" smtClean="0"/>
              <a:t>التهاب تاندون آشيل و کيسه زلالي تاندون آشيل در تنيس روي ميز:</a:t>
            </a:r>
            <a:endParaRPr lang="fa-IR" sz="3600" dirty="0"/>
          </a:p>
        </p:txBody>
      </p:sp>
      <p:sp>
        <p:nvSpPr>
          <p:cNvPr id="3" name="Content Placeholder 2"/>
          <p:cNvSpPr>
            <a:spLocks noGrp="1"/>
          </p:cNvSpPr>
          <p:nvPr>
            <p:ph idx="1"/>
          </p:nvPr>
        </p:nvSpPr>
        <p:spPr/>
        <p:txBody>
          <a:bodyPr/>
          <a:lstStyle/>
          <a:p>
            <a:pPr algn="r">
              <a:buNone/>
            </a:pPr>
            <a:r>
              <a:rPr lang="fa-IR" dirty="0" smtClean="0">
                <a:latin typeface="Arial" pitchFamily="34" charset="0"/>
                <a:cs typeface="Arial" pitchFamily="34" charset="0"/>
              </a:rPr>
              <a:t>اين دو آسيب بر اثر کشش بيش از حد تاندون آشيل اتفاق مي افتد.کشش هاي بيش ازاندازه تاندون آشيل منجر به تورم کيسه زلالي اين تاندون مي شود.تورم کيسه زلالي صدمه اي مزمن است که دريک مدت طولاني به تدريج به وقوع مي پيوندد.درمان کامل ممکن است چند روز و تا يک هفته وياچند هفته به طول بيانجامد.بهترين راه درمان استفاده از گرماي مداوم است.تمرينات بايد به حداقل ممکن کاهش يابد و پاشنه پا بي حرکت شودتابه اين ترتيب از فشار زياد بر تاندون آشيل جلوگيري شود.همراه با گرما کشش تدريجي به بهبود هرچه سريع تر کمک ميکند.</a:t>
            </a:r>
            <a:endParaRPr lang="fa-IR"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D555CDA-C7DC-4C9D-A8EA-539504A2A97F}" type="slidenum">
              <a:rPr lang="en-US" smtClean="0"/>
              <a:pPr/>
              <a:t>14</a:t>
            </a:fld>
            <a:endParaRPr lang="en-US"/>
          </a:p>
        </p:txBody>
      </p:sp>
      <p:pic>
        <p:nvPicPr>
          <p:cNvPr id="5" name="Picture 4" descr="2b1bbfb9d087006c7e70f0714a45f49aun.bmp"/>
          <p:cNvPicPr>
            <a:picLocks noChangeAspect="1"/>
          </p:cNvPicPr>
          <p:nvPr/>
        </p:nvPicPr>
        <p:blipFill>
          <a:blip r:embed="rId2" cstate="print"/>
          <a:stretch>
            <a:fillRect/>
          </a:stretch>
        </p:blipFill>
        <p:spPr>
          <a:xfrm>
            <a:off x="2714612" y="0"/>
            <a:ext cx="4214842" cy="1214422"/>
          </a:xfrm>
          <a:prstGeom prst="rect">
            <a:avLst/>
          </a:prstGeom>
        </p:spPr>
      </p:pic>
      <p:pic>
        <p:nvPicPr>
          <p:cNvPr id="6" name="Picture 5" descr="injury1.bmp"/>
          <p:cNvPicPr>
            <a:picLocks noChangeAspect="1"/>
          </p:cNvPicPr>
          <p:nvPr/>
        </p:nvPicPr>
        <p:blipFill>
          <a:blip r:embed="rId3" cstate="print"/>
          <a:stretch>
            <a:fillRect/>
          </a:stretch>
        </p:blipFill>
        <p:spPr>
          <a:xfrm>
            <a:off x="285720" y="4714884"/>
            <a:ext cx="2000264" cy="1928812"/>
          </a:xfrm>
          <a:prstGeom prst="rect">
            <a:avLst/>
          </a:prstGeom>
          <a:ln>
            <a:noFill/>
          </a:ln>
          <a:effectLst>
            <a:softEdge rad="112500"/>
          </a:effectLst>
        </p:spPr>
      </p:pic>
      <p:pic>
        <p:nvPicPr>
          <p:cNvPr id="7" name="Picture 6" descr="http://www.mytennis4u.com/edu/hurtin/tarsal1.jpg"/>
          <p:cNvPicPr/>
          <p:nvPr/>
        </p:nvPicPr>
        <p:blipFill>
          <a:blip r:embed="rId4" cstate="print"/>
          <a:srcRect/>
          <a:stretch>
            <a:fillRect/>
          </a:stretch>
        </p:blipFill>
        <p:spPr bwMode="auto">
          <a:xfrm>
            <a:off x="2428860" y="5357826"/>
            <a:ext cx="1400175" cy="952500"/>
          </a:xfrm>
          <a:prstGeom prst="rect">
            <a:avLst/>
          </a:prstGeom>
          <a:noFill/>
          <a:ln w="9525">
            <a:noFill/>
            <a:miter lim="800000"/>
            <a:headEnd/>
            <a:tailEnd/>
          </a:ln>
        </p:spPr>
      </p:pic>
      <p:pic>
        <p:nvPicPr>
          <p:cNvPr id="8" name="Picture 7" descr="http://www.mytennis4u.com/edu/hurtin/tarsal2.jpg"/>
          <p:cNvPicPr/>
          <p:nvPr/>
        </p:nvPicPr>
        <p:blipFill>
          <a:blip r:embed="rId5" cstate="print"/>
          <a:srcRect/>
          <a:stretch>
            <a:fillRect/>
          </a:stretch>
        </p:blipFill>
        <p:spPr bwMode="auto">
          <a:xfrm>
            <a:off x="4143372" y="5357826"/>
            <a:ext cx="1400175" cy="952500"/>
          </a:xfrm>
          <a:prstGeom prst="rect">
            <a:avLst/>
          </a:prstGeom>
          <a:noFill/>
          <a:ln w="9525">
            <a:noFill/>
            <a:miter lim="800000"/>
            <a:headEnd/>
            <a:tailEnd/>
          </a:ln>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تورم کيسه زلالي در تنيس روي ميز:</a:t>
            </a:r>
            <a:endParaRPr lang="fa-IR" dirty="0"/>
          </a:p>
        </p:txBody>
      </p:sp>
      <p:sp>
        <p:nvSpPr>
          <p:cNvPr id="3" name="Content Placeholder 2"/>
          <p:cNvSpPr>
            <a:spLocks noGrp="1"/>
          </p:cNvSpPr>
          <p:nvPr>
            <p:ph idx="1"/>
          </p:nvPr>
        </p:nvSpPr>
        <p:spPr/>
        <p:txBody>
          <a:bodyPr/>
          <a:lstStyle/>
          <a:p>
            <a:pPr algn="r">
              <a:buNone/>
            </a:pPr>
            <a:r>
              <a:rPr lang="fa-IR" dirty="0" smtClean="0">
                <a:latin typeface="Arial" pitchFamily="34" charset="0"/>
                <a:cs typeface="Arial" pitchFamily="34" charset="0"/>
              </a:rPr>
              <a:t>چهار کيسه زلالي در قسمت زلالي زانو قرار  دارد که بسيار صدمه پذير مي باشند و فشارهاي مداوم باعث تورم آنها مي شود.کبودي هاي جزيي وپي در پي اين کيسه هاي زلالي منجر به تورم مزمن کيسه هاي زلالي مفصل زانو مي شود.بعد از پشت سر گذاشتن مرحله حاد تورم کيسه زلالي از گرما، فشار و بانداژ بايد استفاده کرد.تجمع غيرطبيعي ماده سينوويوم در کيسه زلالي منجر به درد مي شود. </a:t>
            </a:r>
            <a:endParaRPr lang="fa-IR"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D555CDA-C7DC-4C9D-A8EA-539504A2A97F}" type="slidenum">
              <a:rPr lang="en-US" smtClean="0"/>
              <a:pPr/>
              <a:t>15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1536" y="-428652"/>
            <a:ext cx="6143668" cy="1000152"/>
          </a:xfrm>
        </p:spPr>
        <p:txBody>
          <a:bodyPr>
            <a:normAutofit/>
          </a:bodyPr>
          <a:lstStyle/>
          <a:p>
            <a:pPr algn="ctr"/>
            <a:r>
              <a:rPr lang="fa-IR" dirty="0" smtClean="0">
                <a:solidFill>
                  <a:schemeClr val="bg1"/>
                </a:solidFill>
              </a:rPr>
              <a:t>منابع ومآخذ:</a:t>
            </a:r>
            <a:endParaRPr lang="fa-IR" dirty="0">
              <a:solidFill>
                <a:schemeClr val="bg1"/>
              </a:solidFill>
            </a:endParaRPr>
          </a:p>
        </p:txBody>
      </p:sp>
      <p:sp>
        <p:nvSpPr>
          <p:cNvPr id="3" name="Content Placeholder 2"/>
          <p:cNvSpPr>
            <a:spLocks noGrp="1"/>
          </p:cNvSpPr>
          <p:nvPr>
            <p:ph idx="1"/>
          </p:nvPr>
        </p:nvSpPr>
        <p:spPr>
          <a:xfrm>
            <a:off x="0" y="571504"/>
            <a:ext cx="3929058" cy="6286496"/>
          </a:xfrm>
        </p:spPr>
        <p:txBody>
          <a:bodyPr/>
          <a:lstStyle/>
          <a:p>
            <a:pPr>
              <a:buNone/>
            </a:pPr>
            <a:r>
              <a:rPr lang="en-US" dirty="0" smtClean="0">
                <a:solidFill>
                  <a:schemeClr val="bg1"/>
                </a:solidFill>
              </a:rPr>
              <a:t>Denis table tennis site</a:t>
            </a:r>
          </a:p>
          <a:p>
            <a:pPr>
              <a:buNone/>
            </a:pPr>
            <a:r>
              <a:rPr lang="en-US" dirty="0" err="1" smtClean="0">
                <a:solidFill>
                  <a:schemeClr val="bg1"/>
                </a:solidFill>
              </a:rPr>
              <a:t>Courtecy</a:t>
            </a:r>
            <a:r>
              <a:rPr lang="en-US" dirty="0" smtClean="0">
                <a:solidFill>
                  <a:schemeClr val="bg1"/>
                </a:solidFill>
              </a:rPr>
              <a:t> of </a:t>
            </a:r>
            <a:r>
              <a:rPr lang="en-US" dirty="0" err="1" smtClean="0">
                <a:solidFill>
                  <a:schemeClr val="bg1"/>
                </a:solidFill>
              </a:rPr>
              <a:t>nikolas</a:t>
            </a:r>
            <a:r>
              <a:rPr lang="en-US" dirty="0" smtClean="0">
                <a:solidFill>
                  <a:schemeClr val="bg1"/>
                </a:solidFill>
              </a:rPr>
              <a:t> </a:t>
            </a:r>
            <a:r>
              <a:rPr lang="en-US" dirty="0" err="1" smtClean="0">
                <a:solidFill>
                  <a:schemeClr val="bg1"/>
                </a:solidFill>
              </a:rPr>
              <a:t>loulopoulos</a:t>
            </a:r>
            <a:r>
              <a:rPr lang="en-US" dirty="0" smtClean="0">
                <a:solidFill>
                  <a:schemeClr val="bg1"/>
                </a:solidFill>
              </a:rPr>
              <a:t> physiotherapist</a:t>
            </a:r>
          </a:p>
          <a:p>
            <a:pPr>
              <a:buNone/>
            </a:pPr>
            <a:r>
              <a:rPr lang="en-US" dirty="0" err="1" smtClean="0">
                <a:solidFill>
                  <a:schemeClr val="bg1"/>
                </a:solidFill>
              </a:rPr>
              <a:t>Roshd</a:t>
            </a:r>
            <a:r>
              <a:rPr lang="en-US" dirty="0" smtClean="0">
                <a:solidFill>
                  <a:schemeClr val="bg1"/>
                </a:solidFill>
              </a:rPr>
              <a:t> site</a:t>
            </a:r>
          </a:p>
          <a:p>
            <a:pPr>
              <a:buNone/>
            </a:pPr>
            <a:r>
              <a:rPr lang="fa-IR" dirty="0" smtClean="0">
                <a:solidFill>
                  <a:schemeClr val="bg1"/>
                </a:solidFill>
                <a:latin typeface="Arial" pitchFamily="34" charset="0"/>
                <a:cs typeface="Arial" pitchFamily="34" charset="0"/>
              </a:rPr>
              <a:t>شبکه ملي مدارس</a:t>
            </a:r>
            <a:endParaRPr lang="en-US" dirty="0" smtClean="0">
              <a:solidFill>
                <a:schemeClr val="bg1"/>
              </a:solidFill>
              <a:latin typeface="Arial" pitchFamily="34" charset="0"/>
              <a:cs typeface="Arial" pitchFamily="34" charset="0"/>
            </a:endParaRPr>
          </a:p>
          <a:p>
            <a:pPr>
              <a:buNone/>
            </a:pPr>
            <a:r>
              <a:rPr lang="fa-IR" dirty="0" smtClean="0">
                <a:solidFill>
                  <a:schemeClr val="bg1"/>
                </a:solidFill>
                <a:latin typeface="Arial" pitchFamily="34" charset="0"/>
                <a:cs typeface="Arial" pitchFamily="34" charset="0"/>
              </a:rPr>
              <a:t>کتاب اسيب شناسي دکترحميد خداداد</a:t>
            </a:r>
          </a:p>
          <a:p>
            <a:pPr>
              <a:buNone/>
            </a:pPr>
            <a:r>
              <a:rPr lang="fa-IR" dirty="0" smtClean="0">
                <a:solidFill>
                  <a:schemeClr val="bg1"/>
                </a:solidFill>
                <a:latin typeface="Arial" pitchFamily="34" charset="0"/>
                <a:cs typeface="Arial" pitchFamily="34" charset="0"/>
              </a:rPr>
              <a:t>  کتاب آسيب هاي ورزشي دانشمندي،قراخانلو،عليزاده</a:t>
            </a:r>
          </a:p>
          <a:p>
            <a:pPr>
              <a:buNone/>
            </a:pPr>
            <a:r>
              <a:rPr lang="fa-IR" dirty="0" smtClean="0">
                <a:solidFill>
                  <a:schemeClr val="bg1"/>
                </a:solidFill>
                <a:latin typeface="Arial" pitchFamily="34" charset="0"/>
                <a:cs typeface="Arial" pitchFamily="34" charset="0"/>
              </a:rPr>
              <a:t>سايت پورتال هاي پزشکي ايران</a:t>
            </a:r>
            <a:endParaRPr lang="fa-IR" dirty="0">
              <a:solidFill>
                <a:schemeClr val="bg1"/>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D555CDA-C7DC-4C9D-A8EA-539504A2A97F}" type="slidenum">
              <a:rPr lang="en-US" smtClean="0"/>
              <a:pPr/>
              <a:t>16</a:t>
            </a:fld>
            <a:endParaRPr lang="en-US"/>
          </a:p>
        </p:txBody>
      </p:sp>
      <p:pic>
        <p:nvPicPr>
          <p:cNvPr id="14340" name="Picture 4" descr="C:\Documents and Settings\seda va tasvir\Desktop\farshideh\8beheshtgroup_gift_of_the_day_68e_m.gif"/>
          <p:cNvPicPr>
            <a:picLocks noChangeAspect="1" noChangeArrowheads="1"/>
          </p:cNvPicPr>
          <p:nvPr/>
        </p:nvPicPr>
        <p:blipFill>
          <a:blip r:embed="rId3"/>
          <a:srcRect/>
          <a:stretch>
            <a:fillRect/>
          </a:stretch>
        </p:blipFill>
        <p:spPr bwMode="auto">
          <a:xfrm>
            <a:off x="4571995" y="0"/>
            <a:ext cx="4572005" cy="685800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32"/>
            <a:ext cx="8229600" cy="1214446"/>
          </a:xfrm>
        </p:spPr>
        <p:txBody>
          <a:bodyPr>
            <a:normAutofit fontScale="90000"/>
          </a:bodyPr>
          <a:lstStyle/>
          <a:p>
            <a:r>
              <a:rPr lang="fa-IR" dirty="0" smtClean="0">
                <a:latin typeface="Arial" pitchFamily="34" charset="0"/>
                <a:cs typeface="Arial" pitchFamily="34" charset="0"/>
              </a:rPr>
              <a:t/>
            </a:r>
            <a:br>
              <a:rPr lang="fa-IR" dirty="0" smtClean="0">
                <a:latin typeface="Arial" pitchFamily="34" charset="0"/>
                <a:cs typeface="Arial" pitchFamily="34" charset="0"/>
              </a:rPr>
            </a:br>
            <a:r>
              <a:rPr lang="fa-IR" dirty="0" smtClean="0">
                <a:latin typeface="Arial" pitchFamily="34" charset="0"/>
                <a:cs typeface="Arial" pitchFamily="34" charset="0"/>
              </a:rPr>
              <a:t/>
            </a:r>
            <a:br>
              <a:rPr lang="fa-IR" dirty="0" smtClean="0">
                <a:latin typeface="Arial" pitchFamily="34" charset="0"/>
                <a:cs typeface="Arial" pitchFamily="34" charset="0"/>
              </a:rPr>
            </a:br>
            <a:r>
              <a:rPr lang="fa-IR" dirty="0" smtClean="0">
                <a:latin typeface="Arial" pitchFamily="34" charset="0"/>
                <a:cs typeface="Arial" pitchFamily="34" charset="0"/>
              </a:rPr>
              <a:t/>
            </a:r>
            <a:br>
              <a:rPr lang="fa-IR" dirty="0" smtClean="0">
                <a:latin typeface="Arial" pitchFamily="34" charset="0"/>
                <a:cs typeface="Arial" pitchFamily="34" charset="0"/>
              </a:rPr>
            </a:br>
            <a:r>
              <a:rPr lang="fa-IR" dirty="0" smtClean="0">
                <a:latin typeface="Arial" pitchFamily="34" charset="0"/>
                <a:cs typeface="Arial" pitchFamily="34" charset="0"/>
              </a:rPr>
              <a:t/>
            </a:r>
            <a:br>
              <a:rPr lang="fa-IR" dirty="0" smtClean="0">
                <a:latin typeface="Arial" pitchFamily="34" charset="0"/>
                <a:cs typeface="Arial" pitchFamily="34" charset="0"/>
              </a:rPr>
            </a:br>
            <a:r>
              <a:rPr lang="fa-IR" dirty="0" smtClean="0">
                <a:latin typeface="Arial" pitchFamily="34" charset="0"/>
                <a:cs typeface="Arial" pitchFamily="34" charset="0"/>
              </a:rPr>
              <a:t/>
            </a:r>
            <a:br>
              <a:rPr lang="fa-IR" dirty="0" smtClean="0">
                <a:latin typeface="Arial" pitchFamily="34" charset="0"/>
                <a:cs typeface="Arial" pitchFamily="34" charset="0"/>
              </a:rPr>
            </a:br>
            <a:endParaRPr lang="en-US" dirty="0">
              <a:latin typeface="Arial" pitchFamily="34" charset="0"/>
              <a:cs typeface="Arial" pitchFamily="34" charset="0"/>
            </a:endParaRPr>
          </a:p>
        </p:txBody>
      </p:sp>
      <p:sp>
        <p:nvSpPr>
          <p:cNvPr id="3" name="Content Placeholder 2"/>
          <p:cNvSpPr>
            <a:spLocks noGrp="1"/>
          </p:cNvSpPr>
          <p:nvPr>
            <p:ph idx="1"/>
          </p:nvPr>
        </p:nvSpPr>
        <p:spPr>
          <a:xfrm>
            <a:off x="357158" y="1071546"/>
            <a:ext cx="8229600" cy="6215106"/>
          </a:xfrm>
        </p:spPr>
        <p:txBody>
          <a:bodyPr>
            <a:normAutofit/>
          </a:bodyPr>
          <a:lstStyle/>
          <a:p>
            <a:pPr algn="ctr">
              <a:buNone/>
            </a:pPr>
            <a:r>
              <a:rPr lang="fa-IR" sz="40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آسيب هاي ورزشي تنيس روي ميز</a:t>
            </a:r>
            <a:endParaRPr lang="en-US" sz="40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p:txBody>
      </p:sp>
      <p:sp>
        <p:nvSpPr>
          <p:cNvPr id="4" name="Rectangle 3"/>
          <p:cNvSpPr/>
          <p:nvPr/>
        </p:nvSpPr>
        <p:spPr>
          <a:xfrm>
            <a:off x="428595" y="1643050"/>
            <a:ext cx="8572561" cy="923330"/>
          </a:xfrm>
          <a:prstGeom prst="rect">
            <a:avLst/>
          </a:prstGeom>
          <a:noFill/>
        </p:spPr>
        <p:txBody>
          <a:bodyPr wrap="square" lIns="91440" tIns="45720" rIns="91440" bIns="45720">
            <a:spAutoFit/>
          </a:bodyPr>
          <a:lstStyle/>
          <a:p>
            <a:pPr algn="ct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cs typeface="Arial" pitchFamily="34" charset="0"/>
            </a:endParaRPr>
          </a:p>
        </p:txBody>
      </p:sp>
      <p:sp>
        <p:nvSpPr>
          <p:cNvPr id="6" name="Rectangle 5"/>
          <p:cNvSpPr/>
          <p:nvPr/>
        </p:nvSpPr>
        <p:spPr>
          <a:xfrm>
            <a:off x="2091673" y="2967335"/>
            <a:ext cx="184731" cy="923330"/>
          </a:xfrm>
          <a:prstGeom prst="rect">
            <a:avLst/>
          </a:prstGeom>
          <a:noFill/>
        </p:spPr>
        <p:txBody>
          <a:bodyPr wrap="none" lIns="91440" tIns="45720" rIns="91440" bIns="45720">
            <a:spAutoFit/>
          </a:bodyPr>
          <a:lstStyle/>
          <a:p>
            <a:pPr algn="ct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8" name="Rectangle 7"/>
          <p:cNvSpPr/>
          <p:nvPr/>
        </p:nvSpPr>
        <p:spPr>
          <a:xfrm>
            <a:off x="0" y="2357430"/>
            <a:ext cx="8572560" cy="5262979"/>
          </a:xfrm>
          <a:prstGeom prst="rect">
            <a:avLst/>
          </a:prstGeom>
          <a:solidFill>
            <a:schemeClr val="tx1">
              <a:lumMod val="85000"/>
              <a:lumOff val="15000"/>
            </a:schemeClr>
          </a:solidFill>
        </p:spPr>
        <p:txBody>
          <a:bodyPr wrap="square" lIns="91440" tIns="45720" rIns="91440" bIns="45720">
            <a:spAutoFit/>
            <a:scene3d>
              <a:camera prst="perspectiveRelaxedModerately"/>
              <a:lightRig rig="threePt" dir="t"/>
            </a:scene3d>
            <a:sp3d extrusionH="57150">
              <a:bevelT w="38100" h="38100" prst="angle"/>
            </a:sp3d>
          </a:bodyPr>
          <a:lstStyle/>
          <a:p>
            <a:pPr algn="r"/>
            <a:r>
              <a:rPr lang="fa-IR" sz="4400" b="1" dirty="0" smtClean="0">
                <a:ln w="17780" cmpd="sng">
                  <a:solidFill>
                    <a:srgbClr val="FFFFFF"/>
                  </a:solidFill>
                  <a:prstDash val="solid"/>
                  <a:miter lim="800000"/>
                </a:ln>
                <a:solidFill>
                  <a:srgbClr val="FFFF00"/>
                </a:solidFill>
                <a:effectLst>
                  <a:outerShdw blurRad="60007" dist="310007" dir="7680000" sy="30000" kx="1300200" algn="ctr" rotWithShape="0">
                    <a:prstClr val="black">
                      <a:alpha val="32000"/>
                    </a:prstClr>
                  </a:outerShdw>
                </a:effectLst>
              </a:rPr>
              <a:t>گردآوري:فرشیده ریاحی فرد</a:t>
            </a:r>
          </a:p>
          <a:p>
            <a:pPr algn="ctr"/>
            <a:endParaRPr lang="fa-IR" sz="4000" b="1" cap="all" dirty="0" smtClean="0">
              <a:ln w="9000" cmpd="sng">
                <a:solidFill>
                  <a:schemeClr val="accent4">
                    <a:shade val="50000"/>
                    <a:satMod val="120000"/>
                  </a:schemeClr>
                </a:solidFill>
                <a:prstDash val="solid"/>
              </a:ln>
              <a:solidFill>
                <a:schemeClr val="bg2">
                  <a:lumMod val="50000"/>
                </a:schemeClr>
              </a:solidFill>
              <a:effectLst>
                <a:outerShdw blurRad="75057" dist="38100" dir="5400000" sy="-20000" rotWithShape="0">
                  <a:prstClr val="black">
                    <a:alpha val="25000"/>
                  </a:prstClr>
                </a:outerShdw>
                <a:reflection blurRad="12700" stA="28000" endPos="45000" dist="1000" dir="5400000" sy="-100000" algn="bl" rotWithShape="0"/>
              </a:effectLst>
            </a:endParaRPr>
          </a:p>
          <a:p>
            <a:pPr algn="ctr"/>
            <a:r>
              <a:rPr lang="fa-IR" sz="4000" b="1" i="1" cap="all" dirty="0" smtClean="0">
                <a:ln w="9000" cmpd="sng">
                  <a:solidFill>
                    <a:schemeClr val="accent4">
                      <a:shade val="50000"/>
                      <a:satMod val="120000"/>
                    </a:schemeClr>
                  </a:solidFill>
                  <a:prstDash val="solid"/>
                </a:ln>
                <a:solidFill>
                  <a:srgbClr val="92D050"/>
                </a:solidFill>
                <a:effectLst>
                  <a:outerShdw blurRad="75057" dist="38100" dir="5400000" sy="-20000" rotWithShape="0">
                    <a:prstClr val="black">
                      <a:alpha val="25000"/>
                    </a:prstClr>
                  </a:outerShdw>
                  <a:reflection blurRad="12700" stA="28000" endPos="45000" dist="1000" dir="5400000" sy="-100000" algn="bl" rotWithShape="0"/>
                </a:effectLst>
              </a:rPr>
              <a:t>استاد مربوطه: آقای عمیدی</a:t>
            </a:r>
          </a:p>
          <a:p>
            <a:pPr algn="ctr"/>
            <a:endParaRPr lang="fa-IR" sz="4000" b="1" cap="all" dirty="0" smtClean="0">
              <a:ln w="9000" cmpd="sng">
                <a:solidFill>
                  <a:schemeClr val="accent4">
                    <a:shade val="50000"/>
                    <a:satMod val="120000"/>
                  </a:schemeClr>
                </a:solidFill>
                <a:prstDash val="solid"/>
              </a:ln>
              <a:solidFill>
                <a:schemeClr val="bg2">
                  <a:lumMod val="50000"/>
                </a:schemeClr>
              </a:solidFill>
              <a:effectLst>
                <a:outerShdw blurRad="75057" dist="38100" dir="5400000" sy="-20000" rotWithShape="0">
                  <a:prstClr val="black">
                    <a:alpha val="25000"/>
                  </a:prstClr>
                </a:outerShdw>
                <a:reflection blurRad="12700" stA="28000" endPos="45000" dist="1000" dir="5400000" sy="-100000" algn="bl" rotWithShape="0"/>
              </a:effectLst>
            </a:endParaRPr>
          </a:p>
          <a:p>
            <a:r>
              <a:rPr lang="fa-IR" sz="4000" b="1" cap="all" dirty="0" smtClean="0">
                <a:ln w="9000" cmpd="sng">
                  <a:solidFill>
                    <a:schemeClr val="accent4">
                      <a:shade val="50000"/>
                      <a:satMod val="120000"/>
                    </a:schemeClr>
                  </a:solidFill>
                  <a:prstDash val="solid"/>
                </a:ln>
                <a:solidFill>
                  <a:schemeClr val="bg2">
                    <a:lumMod val="50000"/>
                  </a:schemeClr>
                </a:solidFill>
                <a:effectLst>
                  <a:outerShdw blurRad="75057" dist="38100" dir="5400000" sy="-20000" rotWithShape="0">
                    <a:prstClr val="black">
                      <a:alpha val="25000"/>
                    </a:prstClr>
                  </a:outerShdw>
                  <a:reflection blurRad="12700" stA="28000" endPos="45000" dist="1000" dir="5400000" sy="-100000" algn="bl" rotWithShape="0"/>
                </a:effectLst>
              </a:rPr>
              <a:t>کلاس مربیگری درجه یک اردبیل          </a:t>
            </a:r>
          </a:p>
          <a:p>
            <a:pPr lvl="1"/>
            <a:r>
              <a:rPr lang="fa-IR" sz="2400" b="1" cap="all" dirty="0" smtClean="0">
                <a:ln w="9000" cmpd="sng">
                  <a:solidFill>
                    <a:schemeClr val="accent4">
                      <a:shade val="50000"/>
                      <a:satMod val="120000"/>
                    </a:schemeClr>
                  </a:solidFill>
                  <a:prstDash val="solid"/>
                </a:ln>
                <a:solidFill>
                  <a:srgbClr val="FF0000"/>
                </a:solidFill>
                <a:effectLst>
                  <a:outerShdw blurRad="75057" dist="38100" dir="5400000" sy="-20000" rotWithShape="0">
                    <a:prstClr val="black">
                      <a:alpha val="25000"/>
                    </a:prstClr>
                  </a:outerShdw>
                  <a:reflection blurRad="12700" stA="28000" endPos="45000" dist="1000" dir="5400000" sy="-100000" algn="bl" rotWithShape="0"/>
                </a:effectLst>
              </a:rPr>
              <a:t>پاييز90</a:t>
            </a:r>
            <a:endParaRPr lang="fa-IR" sz="5400" b="1" cap="all" dirty="0" smtClean="0">
              <a:ln w="9000" cmpd="sng">
                <a:solidFill>
                  <a:schemeClr val="accent4">
                    <a:shade val="50000"/>
                    <a:satMod val="120000"/>
                  </a:schemeClr>
                </a:solidFill>
                <a:prstDash val="solid"/>
              </a:ln>
              <a:solidFill>
                <a:srgbClr val="FF0000"/>
              </a:solidFill>
              <a:effectLst>
                <a:outerShdw blurRad="75057" dist="38100" dir="5400000" sy="-20000" rotWithShape="0">
                  <a:prstClr val="black">
                    <a:alpha val="25000"/>
                  </a:prstClr>
                </a:outerShdw>
                <a:reflection blurRad="12700" stA="28000" endPos="45000" dist="1000" dir="5400000" sy="-100000" algn="bl" rotWithShape="0"/>
              </a:effectLst>
            </a:endParaRPr>
          </a:p>
          <a:p>
            <a:endParaRPr lang="fa-IR" sz="5400" b="1" cap="all" dirty="0" smtClean="0">
              <a:ln w="9000" cmpd="sng">
                <a:solidFill>
                  <a:schemeClr val="accent4">
                    <a:shade val="50000"/>
                    <a:satMod val="120000"/>
                  </a:schemeClr>
                </a:solidFill>
                <a:prstDash val="solid"/>
              </a:ln>
              <a:solidFill>
                <a:srgbClr val="FF0000"/>
              </a:solidFill>
              <a:effectLst>
                <a:outerShdw blurRad="75057" dist="38100" dir="5400000" sy="-20000" rotWithShape="0">
                  <a:prstClr val="black">
                    <a:alpha val="25000"/>
                  </a:prstClr>
                </a:outerShdw>
                <a:reflection blurRad="12700" stA="28000" endPos="45000" dist="1000" dir="5400000" sy="-100000" algn="bl" rotWithShape="0"/>
              </a:effectLst>
            </a:endParaRPr>
          </a:p>
          <a:p>
            <a:r>
              <a:rPr lang="fa-IR"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endParaRPr lang="en-US" sz="5400" b="1" cap="all" dirty="0">
              <a:ln w="9000" cmpd="sng">
                <a:solidFill>
                  <a:schemeClr val="accent4">
                    <a:shade val="50000"/>
                    <a:satMod val="120000"/>
                  </a:schemeClr>
                </a:solidFill>
                <a:prstDash val="solid"/>
              </a:ln>
              <a:solidFill>
                <a:schemeClr val="bg2">
                  <a:lumMod val="50000"/>
                </a:schemeClr>
              </a:solidFill>
              <a:effectLst>
                <a:outerShdw blurRad="75057" dist="38100" dir="5400000" sy="-20000" rotWithShape="0">
                  <a:prstClr val="black">
                    <a:alpha val="25000"/>
                  </a:prstClr>
                </a:outerShdw>
                <a:reflection blurRad="12700" stA="28000" endPos="45000" dist="1000" dir="5400000" sy="-100000" algn="bl" rotWithShape="0"/>
              </a:effectLst>
            </a:endParaRPr>
          </a:p>
        </p:txBody>
      </p:sp>
      <p:sp>
        <p:nvSpPr>
          <p:cNvPr id="7" name="Slide Number Placeholder 6"/>
          <p:cNvSpPr>
            <a:spLocks noGrp="1"/>
          </p:cNvSpPr>
          <p:nvPr>
            <p:ph type="sldNum" sz="quarter" idx="12"/>
          </p:nvPr>
        </p:nvSpPr>
        <p:spPr/>
        <p:txBody>
          <a:bodyPr/>
          <a:lstStyle/>
          <a:p>
            <a:fld id="{3D555CDA-C7DC-4C9D-A8EA-539504A2A97F}" type="slidenum">
              <a:rPr lang="en-US" smtClean="0"/>
              <a:pPr/>
              <a:t>2</a:t>
            </a:fld>
            <a:endParaRPr lang="en-US"/>
          </a:p>
        </p:txBody>
      </p:sp>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پيشگيري از آسيب هاي ورزش تنيس:</a:t>
            </a:r>
            <a:endParaRPr lang="en-US" dirty="0"/>
          </a:p>
        </p:txBody>
      </p:sp>
      <p:sp>
        <p:nvSpPr>
          <p:cNvPr id="3" name="Content Placeholder 2"/>
          <p:cNvSpPr>
            <a:spLocks noGrp="1"/>
          </p:cNvSpPr>
          <p:nvPr>
            <p:ph idx="1"/>
          </p:nvPr>
        </p:nvSpPr>
        <p:spPr/>
        <p:txBody>
          <a:bodyPr/>
          <a:lstStyle/>
          <a:p>
            <a:pPr algn="r">
              <a:buNone/>
            </a:pPr>
            <a:r>
              <a:rPr lang="fa-IR" dirty="0" smtClean="0">
                <a:latin typeface="Arial" pitchFamily="34" charset="0"/>
                <a:cs typeface="Arial" pitchFamily="34" charset="0"/>
              </a:rPr>
              <a:t>خوي مبارزه گري و قهرمان طلبي در صحنه بازيها و ميادين مسابقات ورزشي به گونه اي است که گاه منجر به ضايعات و آسيب هاي ورزشي اجتناب ناپذيري مي شود. بدين جهت ورزشکاران بايد تحت آموزش لازم براي کسب قدرت انعطاف پذيري عضلات قرار بگيردو براي اطمينان </a:t>
            </a:r>
            <a:endParaRPr lang="en-US" dirty="0" smtClean="0">
              <a:latin typeface="Arial" pitchFamily="34" charset="0"/>
              <a:cs typeface="Arial" pitchFamily="34" charset="0"/>
            </a:endParaRPr>
          </a:p>
          <a:p>
            <a:pPr algn="r">
              <a:buNone/>
            </a:pPr>
            <a:r>
              <a:rPr lang="en-US" dirty="0" smtClean="0">
                <a:latin typeface="Arial" pitchFamily="34" charset="0"/>
                <a:cs typeface="Arial" pitchFamily="34" charset="0"/>
              </a:rPr>
              <a:t>       </a:t>
            </a:r>
            <a:r>
              <a:rPr lang="fa-IR" dirty="0" smtClean="0">
                <a:latin typeface="Arial" pitchFamily="34" charset="0"/>
                <a:cs typeface="Arial" pitchFamily="34" charset="0"/>
              </a:rPr>
              <a:t>کافي خود را گرم نموده و حرکات کششي قبل از فعاليت داشته باشد.</a:t>
            </a:r>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D555CDA-C7DC-4C9D-A8EA-539504A2A97F}" type="slidenum">
              <a:rPr lang="en-US" smtClean="0"/>
              <a:pPr/>
              <a:t>3</a:t>
            </a:fld>
            <a:endParaRPr lang="en-US"/>
          </a:p>
        </p:txBody>
      </p:sp>
      <p:pic>
        <p:nvPicPr>
          <p:cNvPr id="5" name="Picture 4" descr="world-championship-ping-pong.jpg"/>
          <p:cNvPicPr>
            <a:picLocks noChangeAspect="1"/>
          </p:cNvPicPr>
          <p:nvPr/>
        </p:nvPicPr>
        <p:blipFill>
          <a:blip r:embed="rId2" cstate="print"/>
          <a:stretch>
            <a:fillRect/>
          </a:stretch>
        </p:blipFill>
        <p:spPr>
          <a:xfrm>
            <a:off x="1857356" y="4214818"/>
            <a:ext cx="5572164" cy="235745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500"/>
                                        <p:tgtEl>
                                          <p:spTgt spid="3">
                                            <p:txEl>
                                              <p:pRg st="0" end="0"/>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linds(horizontal)">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graphicFrame>
        <p:nvGraphicFramePr>
          <p:cNvPr id="5" name="Content Placeholder 4"/>
          <p:cNvGraphicFramePr>
            <a:graphicFrameLocks noGrp="1"/>
          </p:cNvGraphicFramePr>
          <p:nvPr>
            <p:ph idx="1"/>
          </p:nvPr>
        </p:nvGraphicFramePr>
        <p:xfrm>
          <a:off x="457200" y="857232"/>
          <a:ext cx="8401080" cy="571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3D555CDA-C7DC-4C9D-A8EA-539504A2A97F}" type="slidenum">
              <a:rPr lang="en-US" smtClean="0"/>
              <a:pPr/>
              <a:t>4</a:t>
            </a:fld>
            <a:endParaRPr lang="en-US"/>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آسيب تنيس البو:</a:t>
            </a:r>
            <a:endParaRPr lang="fa-IR" dirty="0"/>
          </a:p>
        </p:txBody>
      </p:sp>
      <p:sp>
        <p:nvSpPr>
          <p:cNvPr id="3" name="Content Placeholder 2"/>
          <p:cNvSpPr>
            <a:spLocks noGrp="1"/>
          </p:cNvSpPr>
          <p:nvPr>
            <p:ph idx="1"/>
          </p:nvPr>
        </p:nvSpPr>
        <p:spPr/>
        <p:txBody>
          <a:bodyPr>
            <a:normAutofit/>
          </a:bodyPr>
          <a:lstStyle/>
          <a:p>
            <a:pPr algn="r">
              <a:buNone/>
            </a:pPr>
            <a:r>
              <a:rPr lang="fa-IR" sz="2800" dirty="0" smtClean="0">
                <a:latin typeface="Arial" pitchFamily="34" charset="0"/>
                <a:cs typeface="Arial" pitchFamily="34" charset="0"/>
              </a:rPr>
              <a:t>التهاب در ناحيه آرنج است که عضلات بازکننده در جلوي بازوو قسمت خارجي آرنج در طول حرکات تنيس روي ميز منجر به درد مي شود. براي جلوگيري هيچ  راه قطعي نيست و ورزشکار مجبور است با تمرينات کششي به خوبي گرم کند.يخ درماني و عدم انجام فعاليت مفيد خواهد بود.شنا،تمرين با وزنه و فيزيوتراپي نيز مفيد خواهند بود.</a:t>
            </a:r>
          </a:p>
          <a:p>
            <a:pPr algn="r">
              <a:buNone/>
            </a:pPr>
            <a:endParaRPr lang="fa-IR" sz="28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D555CDA-C7DC-4C9D-A8EA-539504A2A97F}" type="slidenum">
              <a:rPr lang="en-US" smtClean="0"/>
              <a:pPr/>
              <a:t>5</a:t>
            </a:fld>
            <a:endParaRPr lang="en-US"/>
          </a:p>
        </p:txBody>
      </p:sp>
      <p:pic>
        <p:nvPicPr>
          <p:cNvPr id="5" name="Picture 4" descr="elbow_latepi_intro01.jpg"/>
          <p:cNvPicPr>
            <a:picLocks noChangeAspect="1"/>
          </p:cNvPicPr>
          <p:nvPr/>
        </p:nvPicPr>
        <p:blipFill>
          <a:blip r:embed="rId2" cstate="print"/>
          <a:stretch>
            <a:fillRect/>
          </a:stretch>
        </p:blipFill>
        <p:spPr>
          <a:xfrm>
            <a:off x="3286116" y="4214818"/>
            <a:ext cx="2438400" cy="2286016"/>
          </a:xfrm>
          <a:prstGeom prst="rect">
            <a:avLst/>
          </a:prstGeom>
        </p:spPr>
      </p:pic>
      <p:pic>
        <p:nvPicPr>
          <p:cNvPr id="6" name="Picture 5" descr="TennisElbowFire002.jpg"/>
          <p:cNvPicPr>
            <a:picLocks noChangeAspect="1"/>
          </p:cNvPicPr>
          <p:nvPr/>
        </p:nvPicPr>
        <p:blipFill>
          <a:blip r:embed="rId3" cstate="print"/>
          <a:stretch>
            <a:fillRect/>
          </a:stretch>
        </p:blipFill>
        <p:spPr>
          <a:xfrm>
            <a:off x="6357950" y="642918"/>
            <a:ext cx="1309686" cy="1196180"/>
          </a:xfrm>
          <a:prstGeom prst="rect">
            <a:avLst/>
          </a:prstGeom>
        </p:spPr>
      </p:pic>
      <p:pic>
        <p:nvPicPr>
          <p:cNvPr id="7" name="Picture 6" descr="TennisElbowFire002.jpg"/>
          <p:cNvPicPr>
            <a:picLocks noChangeAspect="1"/>
          </p:cNvPicPr>
          <p:nvPr/>
        </p:nvPicPr>
        <p:blipFill>
          <a:blip r:embed="rId3" cstate="print"/>
          <a:stretch>
            <a:fillRect/>
          </a:stretch>
        </p:blipFill>
        <p:spPr>
          <a:xfrm>
            <a:off x="1643042" y="714356"/>
            <a:ext cx="1309686" cy="1196180"/>
          </a:xfrm>
          <a:prstGeom prst="rect">
            <a:avLst/>
          </a:prstGeom>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آسيب التهاب تاندون در ناحيه شانه:</a:t>
            </a:r>
            <a:endParaRPr lang="fa-IR" dirty="0"/>
          </a:p>
        </p:txBody>
      </p:sp>
      <p:sp>
        <p:nvSpPr>
          <p:cNvPr id="3" name="Content Placeholder 2"/>
          <p:cNvSpPr>
            <a:spLocks noGrp="1"/>
          </p:cNvSpPr>
          <p:nvPr>
            <p:ph idx="1"/>
          </p:nvPr>
        </p:nvSpPr>
        <p:spPr>
          <a:xfrm>
            <a:off x="428596" y="1928802"/>
            <a:ext cx="8229600" cy="4389120"/>
          </a:xfrm>
        </p:spPr>
        <p:txBody>
          <a:bodyPr/>
          <a:lstStyle/>
          <a:p>
            <a:pPr algn="r">
              <a:buNone/>
            </a:pPr>
            <a:r>
              <a:rPr lang="fa-IR" dirty="0" smtClean="0">
                <a:latin typeface="Arial" pitchFamily="34" charset="0"/>
                <a:cs typeface="Arial" pitchFamily="34" charset="0"/>
              </a:rPr>
              <a:t>ناحيه شانه مستعد براي آسيب التهاب تاندون هاست.ورزشکاري که از اين آسيب رنج مي برد اغلب براي ضربه به توپ مشکل دارد و بعضي وقت ها نمي تواند دستش را براي هيچ ضربه اي حرکت دهد. هم چنين بعد از يک فصل تمرين طولاني، عضله دوسر بر اثر تمرين زدگي دچار مشکل مي شود.براي جلوگيري از اين عارضه ما مجبوريم ناحيه شانه را با تمرينات ايزومتريک يا انواع کنترل شده ايزوتونيک قوي کنيم.</a:t>
            </a:r>
            <a:endParaRPr lang="fa-IR"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D555CDA-C7DC-4C9D-A8EA-539504A2A97F}" type="slidenum">
              <a:rPr lang="en-US" smtClean="0"/>
              <a:pPr/>
              <a:t>6</a:t>
            </a:fld>
            <a:endParaRPr lang="en-US"/>
          </a:p>
        </p:txBody>
      </p:sp>
      <p:pic>
        <p:nvPicPr>
          <p:cNvPr id="5" name="Picture 4" descr="shoulder_fr.gif"/>
          <p:cNvPicPr>
            <a:picLocks noChangeAspect="1"/>
          </p:cNvPicPr>
          <p:nvPr/>
        </p:nvPicPr>
        <p:blipFill>
          <a:blip r:embed="rId2" cstate="print"/>
          <a:stretch>
            <a:fillRect/>
          </a:stretch>
        </p:blipFill>
        <p:spPr>
          <a:xfrm>
            <a:off x="3143240" y="4500570"/>
            <a:ext cx="2657475" cy="212883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آسيب کمردرد:</a:t>
            </a:r>
            <a:endParaRPr lang="fa-IR" dirty="0"/>
          </a:p>
        </p:txBody>
      </p:sp>
      <p:sp>
        <p:nvSpPr>
          <p:cNvPr id="3" name="Content Placeholder 2"/>
          <p:cNvSpPr>
            <a:spLocks noGrp="1"/>
          </p:cNvSpPr>
          <p:nvPr>
            <p:ph idx="1"/>
          </p:nvPr>
        </p:nvSpPr>
        <p:spPr>
          <a:xfrm>
            <a:off x="500034" y="1714488"/>
            <a:ext cx="8229600" cy="4389120"/>
          </a:xfrm>
        </p:spPr>
        <p:txBody>
          <a:bodyPr/>
          <a:lstStyle/>
          <a:p>
            <a:pPr algn="r">
              <a:buNone/>
            </a:pPr>
            <a:r>
              <a:rPr lang="fa-IR" dirty="0" smtClean="0">
                <a:latin typeface="Arial" pitchFamily="34" charset="0"/>
                <a:cs typeface="Arial" pitchFamily="34" charset="0"/>
              </a:rPr>
              <a:t>محور اصلي بدن کمر است و ضعف در آن يک مشکل جدي است. براي داشتن کمر قوي بايد تعادلي در ميان ماهيچه هاي شکم و کمربرقرار باشد.در تنيس روي ميز هم به دليل قرارگيري وضعيت خم براي مدت زمان طولاني فشار زيادي به کمر وارد مي شود.</a:t>
            </a:r>
          </a:p>
        </p:txBody>
      </p:sp>
      <p:sp>
        <p:nvSpPr>
          <p:cNvPr id="4" name="Slide Number Placeholder 3"/>
          <p:cNvSpPr>
            <a:spLocks noGrp="1"/>
          </p:cNvSpPr>
          <p:nvPr>
            <p:ph type="sldNum" sz="quarter" idx="12"/>
          </p:nvPr>
        </p:nvSpPr>
        <p:spPr/>
        <p:txBody>
          <a:bodyPr/>
          <a:lstStyle/>
          <a:p>
            <a:fld id="{3D555CDA-C7DC-4C9D-A8EA-539504A2A97F}" type="slidenum">
              <a:rPr lang="en-US" smtClean="0"/>
              <a:pPr/>
              <a:t>7</a:t>
            </a:fld>
            <a:endParaRPr lang="en-US"/>
          </a:p>
        </p:txBody>
      </p:sp>
      <p:pic>
        <p:nvPicPr>
          <p:cNvPr id="7" name="Picture 6" descr="back-pain2.jpg"/>
          <p:cNvPicPr>
            <a:picLocks noChangeAspect="1"/>
          </p:cNvPicPr>
          <p:nvPr/>
        </p:nvPicPr>
        <p:blipFill>
          <a:blip r:embed="rId2" cstate="print"/>
          <a:stretch>
            <a:fillRect/>
          </a:stretch>
        </p:blipFill>
        <p:spPr>
          <a:xfrm>
            <a:off x="3143240" y="3643314"/>
            <a:ext cx="3081645" cy="2928958"/>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روش هاي جلوگيري از آسيب هاي کمر:</a:t>
            </a:r>
            <a:endParaRPr lang="fa-IR" dirty="0"/>
          </a:p>
        </p:txBody>
      </p:sp>
      <p:sp>
        <p:nvSpPr>
          <p:cNvPr id="4" name="Slide Number Placeholder 3"/>
          <p:cNvSpPr>
            <a:spLocks noGrp="1"/>
          </p:cNvSpPr>
          <p:nvPr>
            <p:ph type="sldNum" sz="quarter" idx="12"/>
          </p:nvPr>
        </p:nvSpPr>
        <p:spPr/>
        <p:txBody>
          <a:bodyPr/>
          <a:lstStyle/>
          <a:p>
            <a:fld id="{3D555CDA-C7DC-4C9D-A8EA-539504A2A97F}" type="slidenum">
              <a:rPr lang="en-US" smtClean="0"/>
              <a:pPr/>
              <a:t>8</a:t>
            </a:fld>
            <a:endParaRPr lang="en-US"/>
          </a:p>
        </p:txBody>
      </p:sp>
      <p:graphicFrame>
        <p:nvGraphicFramePr>
          <p:cNvPr id="7" name="Content Placeholder 6"/>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6jf52p.gif"/>
          <p:cNvPicPr>
            <a:picLocks noChangeAspect="1"/>
          </p:cNvPicPr>
          <p:nvPr/>
        </p:nvPicPr>
        <p:blipFill>
          <a:blip r:embed="rId6" cstate="print"/>
          <a:stretch>
            <a:fillRect/>
          </a:stretch>
        </p:blipFill>
        <p:spPr>
          <a:xfrm>
            <a:off x="3286116" y="3357562"/>
            <a:ext cx="2571768" cy="14426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4400" dirty="0" smtClean="0"/>
              <a:t>تمرينات کششي براي جلوگيري از آسيب کمر در تنيس </a:t>
            </a:r>
            <a:r>
              <a:rPr lang="en-US" sz="4400" dirty="0" smtClean="0"/>
              <a:t>:</a:t>
            </a:r>
            <a:r>
              <a:rPr lang="fa-IR" sz="4400" dirty="0" smtClean="0"/>
              <a:t>روي ميز</a:t>
            </a:r>
            <a:endParaRPr lang="fa-IR" sz="4400" dirty="0"/>
          </a:p>
        </p:txBody>
      </p:sp>
      <p:pic>
        <p:nvPicPr>
          <p:cNvPr id="5" name="Content Placeholder 4" descr="back_pain12.gif"/>
          <p:cNvPicPr>
            <a:picLocks noGrp="1" noChangeAspect="1"/>
          </p:cNvPicPr>
          <p:nvPr>
            <p:ph idx="1"/>
          </p:nvPr>
        </p:nvPicPr>
        <p:blipFill>
          <a:blip r:embed="rId2" cstate="print"/>
          <a:stretch>
            <a:fillRect/>
          </a:stretch>
        </p:blipFill>
        <p:spPr>
          <a:xfrm>
            <a:off x="714348" y="1935163"/>
            <a:ext cx="7643865" cy="4389437"/>
          </a:xfrm>
        </p:spPr>
      </p:pic>
      <p:sp>
        <p:nvSpPr>
          <p:cNvPr id="4" name="Slide Number Placeholder 3"/>
          <p:cNvSpPr>
            <a:spLocks noGrp="1"/>
          </p:cNvSpPr>
          <p:nvPr>
            <p:ph type="sldNum" sz="quarter" idx="12"/>
          </p:nvPr>
        </p:nvSpPr>
        <p:spPr/>
        <p:txBody>
          <a:bodyPr/>
          <a:lstStyle/>
          <a:p>
            <a:fld id="{3D555CDA-C7DC-4C9D-A8EA-539504A2A97F}" type="slidenum">
              <a:rPr lang="en-US" smtClean="0"/>
              <a:pPr/>
              <a:t>9</a:t>
            </a:fld>
            <a:endParaRPr lang="en-US"/>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from="(-#ppt_w/2)" to="(#ppt_x)" calcmode="lin" valueType="num">
                                      <p:cBhvr>
                                        <p:cTn id="15" dur="600" fill="hold">
                                          <p:stCondLst>
                                            <p:cond delay="0"/>
                                          </p:stCondLst>
                                        </p:cTn>
                                        <p:tgtEl>
                                          <p:spTgt spid="5"/>
                                        </p:tgtEl>
                                        <p:attrNameLst>
                                          <p:attrName>ppt_x</p:attrName>
                                        </p:attrNameLst>
                                      </p:cBhvr>
                                    </p:anim>
                                    <p:anim from="0" to="-1.0" calcmode="lin" valueType="num">
                                      <p:cBhvr>
                                        <p:cTn id="16" dur="200" decel="50000" autoRev="1" fill="hold">
                                          <p:stCondLst>
                                            <p:cond delay="600"/>
                                          </p:stCondLst>
                                        </p:cTn>
                                        <p:tgtEl>
                                          <p:spTgt spid="5"/>
                                        </p:tgtEl>
                                        <p:attrNameLst>
                                          <p:attrName>xshear</p:attrName>
                                        </p:attrNameLst>
                                      </p:cBhvr>
                                    </p:anim>
                                    <p:animScale>
                                      <p:cBhvr>
                                        <p:cTn id="17" dur="200" decel="100000" autoRev="1" fill="hold">
                                          <p:stCondLst>
                                            <p:cond delay="600"/>
                                          </p:stCondLst>
                                        </p:cTn>
                                        <p:tgtEl>
                                          <p:spTgt spid="5"/>
                                        </p:tgtEl>
                                      </p:cBhvr>
                                      <p:from x="100000" y="100000"/>
                                      <p:to x="80000" y="100000"/>
                                    </p:animScale>
                                    <p:anim by="(#ppt_h/3+#ppt_w*0.1)" calcmode="lin" valueType="num">
                                      <p:cBhvr additive="sum">
                                        <p:cTn id="18"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1034</TotalTime>
  <Words>1101</Words>
  <Application>Microsoft Office PowerPoint</Application>
  <PresentationFormat>On-screen Show (4:3)</PresentationFormat>
  <Paragraphs>67</Paragraphs>
  <Slides>16</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Flow</vt:lpstr>
      <vt:lpstr>Presentation</vt:lpstr>
      <vt:lpstr>Slide 1</vt:lpstr>
      <vt:lpstr>     </vt:lpstr>
      <vt:lpstr>پيشگيري از آسيب هاي ورزش تنيس:</vt:lpstr>
      <vt:lpstr>Slide 4</vt:lpstr>
      <vt:lpstr>آسيب تنيس البو:</vt:lpstr>
      <vt:lpstr>آسيب التهاب تاندون در ناحيه شانه:</vt:lpstr>
      <vt:lpstr>آسيب کمردرد:</vt:lpstr>
      <vt:lpstr>روش هاي جلوگيري از آسيب هاي کمر:</vt:lpstr>
      <vt:lpstr>تمرينات کششي براي جلوگيري از آسيب کمر در تنيس :روي ميز</vt:lpstr>
      <vt:lpstr>آسيب مفصل زانو:</vt:lpstr>
      <vt:lpstr>آسيب مچ پا:</vt:lpstr>
      <vt:lpstr>اسپرين مچ در تنيس روي ميز:</vt:lpstr>
      <vt:lpstr>در رفتگي بند انگشتان در تنيس روي ميز:</vt:lpstr>
      <vt:lpstr>التهاب تاندون آشيل و کيسه زلالي تاندون آشيل در تنيس روي ميز:</vt:lpstr>
      <vt:lpstr>تورم کيسه زلالي در تنيس روي ميز:</vt:lpstr>
      <vt:lpstr>منابع ومآخذ:</vt:lpstr>
    </vt:vector>
  </TitlesOfParts>
  <Company>mgh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dc:creator>
  <cp:lastModifiedBy>Salehi</cp:lastModifiedBy>
  <cp:revision>122</cp:revision>
  <dcterms:created xsi:type="dcterms:W3CDTF">2009-04-03T05:29:31Z</dcterms:created>
  <dcterms:modified xsi:type="dcterms:W3CDTF">2011-10-22T08:25:04Z</dcterms:modified>
</cp:coreProperties>
</file>